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258" r:id="rId3"/>
    <p:sldId id="259" r:id="rId4"/>
    <p:sldId id="282" r:id="rId5"/>
    <p:sldId id="260" r:id="rId6"/>
    <p:sldId id="261" r:id="rId7"/>
    <p:sldId id="268" r:id="rId8"/>
    <p:sldId id="267" r:id="rId9"/>
    <p:sldId id="269" r:id="rId10"/>
    <p:sldId id="273" r:id="rId11"/>
    <p:sldId id="270" r:id="rId12"/>
    <p:sldId id="271" r:id="rId13"/>
    <p:sldId id="272" r:id="rId14"/>
    <p:sldId id="274" r:id="rId15"/>
    <p:sldId id="275" r:id="rId16"/>
    <p:sldId id="276" r:id="rId17"/>
    <p:sldId id="277" r:id="rId18"/>
    <p:sldId id="278" r:id="rId19"/>
    <p:sldId id="279" r:id="rId20"/>
    <p:sldId id="281" r:id="rId21"/>
    <p:sldId id="283" r:id="rId22"/>
    <p:sldId id="284" r:id="rId2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Rg st="1" end="22"/>
    <p:penClr>
      <a:srgbClr val="FF0000"/>
    </p:penClr>
  </p:showPr>
  <p:clrMru>
    <a:srgbClr val="FFD9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p:scale>
          <a:sx n="100" d="100"/>
          <a:sy n="100" d="100"/>
        </p:scale>
        <p:origin x="-1944" y="-78"/>
      </p:cViewPr>
      <p:guideLst>
        <p:guide orient="horz" pos="2160"/>
        <p:guide pos="2880"/>
      </p:guideLst>
    </p:cSldViewPr>
  </p:slideViewPr>
  <p:outlineViewPr>
    <p:cViewPr>
      <p:scale>
        <a:sx n="33" d="100"/>
        <a:sy n="33" d="100"/>
      </p:scale>
      <p:origin x="0" y="518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D80FE4-B7BA-4448-BEF4-6FC42FFD1AA1}" type="datetimeFigureOut">
              <a:rPr lang="el-GR" smtClean="0"/>
              <a:t>13/12/2021</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B6E20-17D6-47CF-BD1B-447E099E3499}" type="slidenum">
              <a:rPr lang="el-GR" smtClean="0"/>
              <a:t>‹#›</a:t>
            </a:fld>
            <a:endParaRPr lang="el-G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BFC7B-4124-485B-9303-C13F34A1B428}" type="datetimeFigureOut">
              <a:rPr lang="el-GR" smtClean="0"/>
              <a:pPr/>
              <a:t>13/12/2021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9BE211-C697-48A3-B6E5-690CBC8F2B79}" type="slidenum">
              <a:rPr lang="el-GR" smtClean="0"/>
              <a:pPr/>
              <a:t>‹#›</a:t>
            </a:fld>
            <a:endParaRPr lang="el-G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D9BE211-C697-48A3-B6E5-690CBC8F2B79}"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D9BE211-C697-48A3-B6E5-690CBC8F2B79}" type="slidenum">
              <a:rPr lang="el-GR" smtClean="0"/>
              <a:pPr/>
              <a:t>22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r>
              <a:rPr lang="el-GR" smtClean="0"/>
              <a:t>13/12/2021</a:t>
            </a:r>
            <a:endParaRPr lang="el-GR"/>
          </a:p>
        </p:txBody>
      </p:sp>
      <p:sp>
        <p:nvSpPr>
          <p:cNvPr id="5" name="Footer Placeholder 4"/>
          <p:cNvSpPr>
            <a:spLocks noGrp="1"/>
          </p:cNvSpPr>
          <p:nvPr>
            <p:ph type="ftr" sz="quarter" idx="11"/>
          </p:nvPr>
        </p:nvSpPr>
        <p:spPr/>
        <p:txBody>
          <a:bodyPr/>
          <a:lstStyle/>
          <a:p>
            <a:r>
              <a:rPr lang="el-GR" smtClean="0"/>
              <a:t>1 - 22</a:t>
            </a:r>
            <a:endParaRPr lang="el-GR"/>
          </a:p>
        </p:txBody>
      </p:sp>
      <p:sp>
        <p:nvSpPr>
          <p:cNvPr id="6" name="Slide Number Placeholder 5"/>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r>
              <a:rPr lang="el-GR" smtClean="0"/>
              <a:t>13/12/2021</a:t>
            </a:r>
            <a:endParaRPr lang="el-GR"/>
          </a:p>
        </p:txBody>
      </p:sp>
      <p:sp>
        <p:nvSpPr>
          <p:cNvPr id="5" name="Footer Placeholder 4"/>
          <p:cNvSpPr>
            <a:spLocks noGrp="1"/>
          </p:cNvSpPr>
          <p:nvPr>
            <p:ph type="ftr" sz="quarter" idx="11"/>
          </p:nvPr>
        </p:nvSpPr>
        <p:spPr/>
        <p:txBody>
          <a:bodyPr/>
          <a:lstStyle/>
          <a:p>
            <a:r>
              <a:rPr lang="el-GR" smtClean="0"/>
              <a:t>1 - 22</a:t>
            </a:r>
            <a:endParaRPr lang="el-GR"/>
          </a:p>
        </p:txBody>
      </p:sp>
      <p:sp>
        <p:nvSpPr>
          <p:cNvPr id="6" name="Slide Number Placeholder 5"/>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r>
              <a:rPr lang="el-GR" smtClean="0"/>
              <a:t>13/12/2021</a:t>
            </a:r>
            <a:endParaRPr lang="el-GR"/>
          </a:p>
        </p:txBody>
      </p:sp>
      <p:sp>
        <p:nvSpPr>
          <p:cNvPr id="5" name="Footer Placeholder 4"/>
          <p:cNvSpPr>
            <a:spLocks noGrp="1"/>
          </p:cNvSpPr>
          <p:nvPr>
            <p:ph type="ftr" sz="quarter" idx="11"/>
          </p:nvPr>
        </p:nvSpPr>
        <p:spPr/>
        <p:txBody>
          <a:bodyPr/>
          <a:lstStyle/>
          <a:p>
            <a:r>
              <a:rPr lang="el-GR" smtClean="0"/>
              <a:t>1 - 22</a:t>
            </a:r>
            <a:endParaRPr lang="el-GR"/>
          </a:p>
        </p:txBody>
      </p:sp>
      <p:sp>
        <p:nvSpPr>
          <p:cNvPr id="6" name="Slide Number Placeholder 5"/>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r>
              <a:rPr lang="el-GR" smtClean="0"/>
              <a:t>13/12/2021</a:t>
            </a:r>
            <a:endParaRPr lang="el-GR"/>
          </a:p>
        </p:txBody>
      </p:sp>
      <p:sp>
        <p:nvSpPr>
          <p:cNvPr id="5" name="Footer Placeholder 4"/>
          <p:cNvSpPr>
            <a:spLocks noGrp="1"/>
          </p:cNvSpPr>
          <p:nvPr>
            <p:ph type="ftr" sz="quarter" idx="11"/>
          </p:nvPr>
        </p:nvSpPr>
        <p:spPr/>
        <p:txBody>
          <a:bodyPr/>
          <a:lstStyle/>
          <a:p>
            <a:r>
              <a:rPr lang="el-GR" smtClean="0"/>
              <a:t>1 - 22</a:t>
            </a:r>
            <a:endParaRPr lang="el-GR"/>
          </a:p>
        </p:txBody>
      </p:sp>
      <p:sp>
        <p:nvSpPr>
          <p:cNvPr id="6" name="Slide Number Placeholder 5"/>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l-GR" smtClean="0"/>
              <a:t>13/12/2021</a:t>
            </a:r>
            <a:endParaRPr lang="el-GR"/>
          </a:p>
        </p:txBody>
      </p:sp>
      <p:sp>
        <p:nvSpPr>
          <p:cNvPr id="5" name="Footer Placeholder 4"/>
          <p:cNvSpPr>
            <a:spLocks noGrp="1"/>
          </p:cNvSpPr>
          <p:nvPr>
            <p:ph type="ftr" sz="quarter" idx="11"/>
          </p:nvPr>
        </p:nvSpPr>
        <p:spPr/>
        <p:txBody>
          <a:bodyPr/>
          <a:lstStyle/>
          <a:p>
            <a:r>
              <a:rPr lang="el-GR" smtClean="0"/>
              <a:t>1 - 22</a:t>
            </a:r>
            <a:endParaRPr lang="el-GR"/>
          </a:p>
        </p:txBody>
      </p:sp>
      <p:sp>
        <p:nvSpPr>
          <p:cNvPr id="6" name="Slide Number Placeholder 5"/>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r>
              <a:rPr lang="el-GR" smtClean="0"/>
              <a:t>13/12/2021</a:t>
            </a:r>
            <a:endParaRPr lang="el-GR"/>
          </a:p>
        </p:txBody>
      </p:sp>
      <p:sp>
        <p:nvSpPr>
          <p:cNvPr id="6" name="Footer Placeholder 5"/>
          <p:cNvSpPr>
            <a:spLocks noGrp="1"/>
          </p:cNvSpPr>
          <p:nvPr>
            <p:ph type="ftr" sz="quarter" idx="11"/>
          </p:nvPr>
        </p:nvSpPr>
        <p:spPr/>
        <p:txBody>
          <a:bodyPr/>
          <a:lstStyle/>
          <a:p>
            <a:r>
              <a:rPr lang="el-GR" smtClean="0"/>
              <a:t>1 - 22</a:t>
            </a:r>
            <a:endParaRPr lang="el-GR"/>
          </a:p>
        </p:txBody>
      </p:sp>
      <p:sp>
        <p:nvSpPr>
          <p:cNvPr id="7" name="Slide Number Placeholder 6"/>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r>
              <a:rPr lang="el-GR" smtClean="0"/>
              <a:t>13/12/2021</a:t>
            </a:r>
            <a:endParaRPr lang="el-GR"/>
          </a:p>
        </p:txBody>
      </p:sp>
      <p:sp>
        <p:nvSpPr>
          <p:cNvPr id="8" name="Footer Placeholder 7"/>
          <p:cNvSpPr>
            <a:spLocks noGrp="1"/>
          </p:cNvSpPr>
          <p:nvPr>
            <p:ph type="ftr" sz="quarter" idx="11"/>
          </p:nvPr>
        </p:nvSpPr>
        <p:spPr/>
        <p:txBody>
          <a:bodyPr/>
          <a:lstStyle/>
          <a:p>
            <a:r>
              <a:rPr lang="el-GR" smtClean="0"/>
              <a:t>1 - 22</a:t>
            </a:r>
            <a:endParaRPr lang="el-GR"/>
          </a:p>
        </p:txBody>
      </p:sp>
      <p:sp>
        <p:nvSpPr>
          <p:cNvPr id="9" name="Slide Number Placeholder 8"/>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r>
              <a:rPr lang="el-GR" smtClean="0"/>
              <a:t>13/12/2021</a:t>
            </a:r>
            <a:endParaRPr lang="el-GR"/>
          </a:p>
        </p:txBody>
      </p:sp>
      <p:sp>
        <p:nvSpPr>
          <p:cNvPr id="4" name="Footer Placeholder 3"/>
          <p:cNvSpPr>
            <a:spLocks noGrp="1"/>
          </p:cNvSpPr>
          <p:nvPr>
            <p:ph type="ftr" sz="quarter" idx="11"/>
          </p:nvPr>
        </p:nvSpPr>
        <p:spPr/>
        <p:txBody>
          <a:bodyPr/>
          <a:lstStyle/>
          <a:p>
            <a:r>
              <a:rPr lang="el-GR" smtClean="0"/>
              <a:t>1 - 22</a:t>
            </a:r>
            <a:endParaRPr lang="el-GR"/>
          </a:p>
        </p:txBody>
      </p:sp>
      <p:sp>
        <p:nvSpPr>
          <p:cNvPr id="5" name="Slide Number Placeholder 4"/>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l-GR" smtClean="0"/>
              <a:t>13/12/2021</a:t>
            </a:r>
            <a:endParaRPr lang="el-GR"/>
          </a:p>
        </p:txBody>
      </p:sp>
      <p:sp>
        <p:nvSpPr>
          <p:cNvPr id="3" name="Footer Placeholder 2"/>
          <p:cNvSpPr>
            <a:spLocks noGrp="1"/>
          </p:cNvSpPr>
          <p:nvPr>
            <p:ph type="ftr" sz="quarter" idx="11"/>
          </p:nvPr>
        </p:nvSpPr>
        <p:spPr/>
        <p:txBody>
          <a:bodyPr/>
          <a:lstStyle/>
          <a:p>
            <a:r>
              <a:rPr lang="el-GR" smtClean="0"/>
              <a:t>1 - 22</a:t>
            </a:r>
            <a:endParaRPr lang="el-GR"/>
          </a:p>
        </p:txBody>
      </p:sp>
      <p:sp>
        <p:nvSpPr>
          <p:cNvPr id="4" name="Slide Number Placeholder 3"/>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l-GR" smtClean="0"/>
              <a:t>13/12/2021</a:t>
            </a:r>
            <a:endParaRPr lang="el-GR"/>
          </a:p>
        </p:txBody>
      </p:sp>
      <p:sp>
        <p:nvSpPr>
          <p:cNvPr id="6" name="Footer Placeholder 5"/>
          <p:cNvSpPr>
            <a:spLocks noGrp="1"/>
          </p:cNvSpPr>
          <p:nvPr>
            <p:ph type="ftr" sz="quarter" idx="11"/>
          </p:nvPr>
        </p:nvSpPr>
        <p:spPr/>
        <p:txBody>
          <a:bodyPr/>
          <a:lstStyle/>
          <a:p>
            <a:r>
              <a:rPr lang="el-GR" smtClean="0"/>
              <a:t>1 - 22</a:t>
            </a:r>
            <a:endParaRPr lang="el-GR"/>
          </a:p>
        </p:txBody>
      </p:sp>
      <p:sp>
        <p:nvSpPr>
          <p:cNvPr id="7" name="Slide Number Placeholder 6"/>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l-GR" smtClean="0"/>
              <a:t>13/12/2021</a:t>
            </a:r>
            <a:endParaRPr lang="el-GR"/>
          </a:p>
        </p:txBody>
      </p:sp>
      <p:sp>
        <p:nvSpPr>
          <p:cNvPr id="6" name="Footer Placeholder 5"/>
          <p:cNvSpPr>
            <a:spLocks noGrp="1"/>
          </p:cNvSpPr>
          <p:nvPr>
            <p:ph type="ftr" sz="quarter" idx="11"/>
          </p:nvPr>
        </p:nvSpPr>
        <p:spPr/>
        <p:txBody>
          <a:bodyPr/>
          <a:lstStyle/>
          <a:p>
            <a:r>
              <a:rPr lang="el-GR" smtClean="0"/>
              <a:t>1 - 22</a:t>
            </a:r>
            <a:endParaRPr lang="el-GR"/>
          </a:p>
        </p:txBody>
      </p:sp>
      <p:sp>
        <p:nvSpPr>
          <p:cNvPr id="7" name="Slide Number Placeholder 6"/>
          <p:cNvSpPr>
            <a:spLocks noGrp="1"/>
          </p:cNvSpPr>
          <p:nvPr>
            <p:ph type="sldNum" sz="quarter" idx="12"/>
          </p:nvPr>
        </p:nvSpPr>
        <p:spPr/>
        <p:txBody>
          <a:bodyPr/>
          <a:lstStyle/>
          <a:p>
            <a:fld id="{1D6F4724-78CB-4615-A43F-D14F8DDC6916}" type="slidenum">
              <a:rPr lang="el-GR" smtClean="0"/>
              <a:pPr/>
              <a:t>‹#›</a:t>
            </a:fld>
            <a:endParaRPr lang="el-GR"/>
          </a:p>
        </p:txBody>
      </p:sp>
    </p:spTree>
  </p:cSld>
  <p:clrMapOvr>
    <a:masterClrMapping/>
  </p:clrMapOvr>
  <p:transition spd="slow" advClick="0" advTm="5000">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l-GR" smtClean="0"/>
              <a:t>13/12/2021</a:t>
            </a: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1 - 22</a:t>
            </a: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F4724-78CB-4615-A43F-D14F8DDC691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5000">
    <p:wheel spokes="3"/>
  </p:transition>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audio" Target="file:///C:\Users\stelios\Desktop\Igiini%20Diatrofi.mp3" TargetMode="Externa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canva.com/design/DAEyUIkKutc/lIILPL1yVZOgWBZo3rSepw/watch?utm_content=DAEyUIkKutc&amp;utm_campaign=designshare&amp;utm_medium=link&amp;utm_source=publishsharelink%2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stelios\Desktop\Igiini%20Diatrofi.mp3" TargetMode="External"/><Relationship Id="rId1" Type="http://schemas.openxmlformats.org/officeDocument/2006/relationships/themeOverride" Target="../theme/themeOverride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6" cstate="print"/>
          <a:srcRect/>
          <a:stretch>
            <a:fillRect/>
          </a:stretch>
        </p:blipFill>
        <p:spPr bwMode="auto">
          <a:xfrm>
            <a:off x="20078" y="0"/>
            <a:ext cx="9103844" cy="6858000"/>
          </a:xfrm>
          <a:prstGeom prst="rect">
            <a:avLst/>
          </a:prstGeom>
          <a:noFill/>
          <a:ln w="9525">
            <a:noFill/>
            <a:miter lim="800000"/>
            <a:headEnd/>
            <a:tailEnd/>
          </a:ln>
        </p:spPr>
      </p:pic>
      <p:pic>
        <p:nvPicPr>
          <p:cNvPr id="3" name="Igiini Diatrofi.mp3">
            <a:hlinkClick r:id="" action="ppaction://media"/>
          </p:cNvPr>
          <p:cNvPicPr>
            <a:picLocks noRot="1" noChangeAspect="1"/>
          </p:cNvPicPr>
          <p:nvPr>
            <a:audioFile r:link="rId2"/>
          </p:nvPr>
        </p:nvPicPr>
        <p:blipFill>
          <a:blip r:embed="rId7" cstate="print"/>
          <a:stretch>
            <a:fillRect/>
          </a:stretch>
        </p:blipFill>
        <p:spPr>
          <a:xfrm>
            <a:off x="4419600" y="3276600"/>
            <a:ext cx="304800" cy="304800"/>
          </a:xfrm>
          <a:prstGeom prst="rect">
            <a:avLst/>
          </a:prstGeom>
        </p:spPr>
      </p:pic>
      <p:pic>
        <p:nvPicPr>
          <p:cNvPr id="5" name="~PP3177.WAV">
            <a:hlinkClick r:id="" action="ppaction://media"/>
          </p:cNvPr>
          <p:cNvPicPr>
            <a:picLocks noRot="1" noChangeAspect="1"/>
          </p:cNvPicPr>
          <p:nvPr>
            <a:wavAudioFile r:embed="rId3" name="~PP3177.WAV"/>
          </p:nvPr>
        </p:nvPicPr>
        <p:blipFill>
          <a:blip r:embed="rId8" cstate="print"/>
          <a:stretch>
            <a:fillRect/>
          </a:stretch>
        </p:blipFill>
        <p:spPr>
          <a:xfrm>
            <a:off x="8674100" y="6388100"/>
            <a:ext cx="304800" cy="304800"/>
          </a:xfrm>
          <a:prstGeom prst="rect">
            <a:avLst/>
          </a:prstGeom>
        </p:spPr>
      </p:pic>
      <p:sp>
        <p:nvSpPr>
          <p:cNvPr id="7" name="Date Placeholder 6"/>
          <p:cNvSpPr>
            <a:spLocks noGrp="1"/>
          </p:cNvSpPr>
          <p:nvPr>
            <p:ph type="dt" sz="half" idx="10"/>
          </p:nvPr>
        </p:nvSpPr>
        <p:spPr/>
        <p:txBody>
          <a:bodyPr/>
          <a:lstStyle/>
          <a:p>
            <a:r>
              <a:rPr lang="el-GR" smtClean="0"/>
              <a:t>13/12/2021</a:t>
            </a:r>
            <a:endParaRPr lang="el-GR"/>
          </a:p>
        </p:txBody>
      </p:sp>
      <p:sp>
        <p:nvSpPr>
          <p:cNvPr id="8" name="Footer Placeholder 7"/>
          <p:cNvSpPr>
            <a:spLocks noGrp="1"/>
          </p:cNvSpPr>
          <p:nvPr>
            <p:ph type="ftr" sz="quarter" idx="11"/>
          </p:nvPr>
        </p:nvSpPr>
        <p:spPr/>
        <p:txBody>
          <a:bodyPr/>
          <a:lstStyle/>
          <a:p>
            <a:r>
              <a:rPr lang="el-GR" smtClean="0"/>
              <a:t>1 - 22</a:t>
            </a:r>
            <a:endParaRPr lang="el-GR"/>
          </a:p>
        </p:txBody>
      </p:sp>
      <p:pic>
        <p:nvPicPr>
          <p:cNvPr id="9" name="Igiini Diatrofi.mp3">
            <a:hlinkClick r:id="" action="ppaction://media"/>
          </p:cNvPr>
          <p:cNvPicPr>
            <a:picLocks noRot="1" noChangeAspect="1"/>
          </p:cNvPicPr>
          <p:nvPr>
            <a:audioFile r:link="rId2"/>
          </p:nvPr>
        </p:nvPicPr>
        <p:blipFill>
          <a:blip r:embed="rId9" cstate="print"/>
          <a:stretch>
            <a:fillRect/>
          </a:stretch>
        </p:blipFill>
        <p:spPr>
          <a:xfrm>
            <a:off x="4419600" y="3276600"/>
            <a:ext cx="304800" cy="304800"/>
          </a:xfrm>
          <a:prstGeom prst="rect">
            <a:avLst/>
          </a:prstGeom>
        </p:spPr>
      </p:pic>
    </p:spTree>
    <p:custDataLst>
      <p:tags r:id="rId1"/>
    </p:custDataLst>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isNarration="1">
              <p:cMediaNode showWhenStopped="0">
                <p:cTn id="8" fill="hold" display="0">
                  <p:stCondLst>
                    <p:cond delay="indefinite"/>
                  </p:stCondLst>
                  <p:endCondLst>
                    <p:cond evt="onPrev" delay="0">
                      <p:tgtEl>
                        <p:sldTgt/>
                      </p:tgtEl>
                    </p:cond>
                    <p:cond evt="onStopAudio" delay="0">
                      <p:tgtEl>
                        <p:sldTgt/>
                      </p:tgtEl>
                    </p:cond>
                  </p:endCondLst>
                </p:cTn>
                <p:tgtEl>
                  <p:spTgt spid="5"/>
                </p:tgtEl>
              </p:cMediaNode>
            </p:audio>
            <p:audio>
              <p:cMediaNode numSld="22" showWhenStopped="0">
                <p:cTn id="9"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accent3">
              <a:lumMod val="40000"/>
              <a:lumOff val="60000"/>
            </a:schemeClr>
          </a:solidFill>
        </p:spPr>
        <p:txBody>
          <a:bodyPr/>
          <a:lstStyle/>
          <a:p>
            <a:pPr>
              <a:buNone/>
            </a:pPr>
            <a:endParaRPr lang="el-GR" dirty="0"/>
          </a:p>
        </p:txBody>
      </p:sp>
      <p:pic>
        <p:nvPicPr>
          <p:cNvPr id="2050" name="Picture 2" descr="C:\Users\stelios\Desktop\ΔΙΑΤΡΟΦΗ - ΦΩΤΟ ΓΕΝΙΚΑ\ΦΩΤΟ 2ης  ΔΡΑΣΤΗΡΙΤΗΤΑΣ - ΔΙΑΤΡΟΦΗ\ΛΕΥΤ.JPG"/>
          <p:cNvPicPr>
            <a:picLocks noChangeAspect="1" noChangeArrowheads="1"/>
          </p:cNvPicPr>
          <p:nvPr/>
        </p:nvPicPr>
        <p:blipFill>
          <a:blip r:embed="rId2" cstate="print">
            <a:lum bright="10000" contrast="20000"/>
          </a:blip>
          <a:srcRect/>
          <a:stretch>
            <a:fillRect/>
          </a:stretch>
        </p:blipFill>
        <p:spPr bwMode="auto">
          <a:xfrm>
            <a:off x="107504" y="116632"/>
            <a:ext cx="2664296" cy="2016224"/>
          </a:xfrm>
          <a:prstGeom prst="rect">
            <a:avLst/>
          </a:prstGeom>
          <a:noFill/>
          <a:ln w="19050">
            <a:solidFill>
              <a:schemeClr val="accent4">
                <a:lumMod val="75000"/>
              </a:schemeClr>
            </a:solidFill>
          </a:ln>
        </p:spPr>
      </p:pic>
      <p:pic>
        <p:nvPicPr>
          <p:cNvPr id="2051" name="Picture 3" descr="C:\Users\stelios\Desktop\ΔΙΑΤΡΟΦΗ - ΦΩΤΟ ΓΕΝΙΚΑ\ΦΩΤΟ 2ης  ΔΡΑΣΤΗΡΙΤΗΤΑΣ - ΔΙΑΤΡΟΦΗ\ΡΑΦ.JPG"/>
          <p:cNvPicPr>
            <a:picLocks noChangeAspect="1" noChangeArrowheads="1"/>
          </p:cNvPicPr>
          <p:nvPr/>
        </p:nvPicPr>
        <p:blipFill>
          <a:blip r:embed="rId3" cstate="print">
            <a:lum bright="10000" contrast="20000"/>
          </a:blip>
          <a:srcRect/>
          <a:stretch>
            <a:fillRect/>
          </a:stretch>
        </p:blipFill>
        <p:spPr bwMode="auto">
          <a:xfrm>
            <a:off x="3203848" y="2060848"/>
            <a:ext cx="2664296" cy="2104059"/>
          </a:xfrm>
          <a:prstGeom prst="rect">
            <a:avLst/>
          </a:prstGeom>
          <a:noFill/>
          <a:ln w="19050">
            <a:solidFill>
              <a:schemeClr val="accent4">
                <a:lumMod val="75000"/>
              </a:schemeClr>
            </a:solidFill>
          </a:ln>
        </p:spPr>
      </p:pic>
      <p:pic>
        <p:nvPicPr>
          <p:cNvPr id="2052" name="Picture 4" descr="C:\Users\stelios\Desktop\ΔΙΑΤΡΟΦΗ - ΦΩΤΟ ΓΕΝΙΚΑ\ΦΩΤΟ 2ης  ΔΡΑΣΤΗΡΙΤΗΤΑΣ - ΔΙΑΤΡΟΦΗ\ΕΥΤΥΧ.JPG"/>
          <p:cNvPicPr>
            <a:picLocks noChangeAspect="1" noChangeArrowheads="1"/>
          </p:cNvPicPr>
          <p:nvPr/>
        </p:nvPicPr>
        <p:blipFill>
          <a:blip r:embed="rId4" cstate="print">
            <a:lum bright="10000" contrast="20000"/>
          </a:blip>
          <a:srcRect/>
          <a:stretch>
            <a:fillRect/>
          </a:stretch>
        </p:blipFill>
        <p:spPr bwMode="auto">
          <a:xfrm rot="16200000">
            <a:off x="6250599" y="4126666"/>
            <a:ext cx="2721590" cy="2046339"/>
          </a:xfrm>
          <a:prstGeom prst="rect">
            <a:avLst/>
          </a:prstGeom>
          <a:noFill/>
          <a:ln w="19050">
            <a:solidFill>
              <a:schemeClr val="accent4">
                <a:lumMod val="75000"/>
              </a:schemeClr>
            </a:solidFill>
          </a:ln>
        </p:spPr>
      </p:pic>
      <p:pic>
        <p:nvPicPr>
          <p:cNvPr id="2053" name="Picture 5" descr="C:\Users\stelios\Desktop\ΔΙΑΤΡΟΦΗ - ΦΩΤΟ ΓΕΝΙΚΑ\ΦΩΤΟ 2ης  ΔΡΑΣΤΗΡΙΤΗΤΑΣ - ΔΙΑΤΡΟΦΗ\Ζ.JPG"/>
          <p:cNvPicPr>
            <a:picLocks noChangeAspect="1" noChangeArrowheads="1"/>
          </p:cNvPicPr>
          <p:nvPr/>
        </p:nvPicPr>
        <p:blipFill>
          <a:blip r:embed="rId5" cstate="print">
            <a:lum bright="10000" contrast="20000"/>
          </a:blip>
          <a:srcRect/>
          <a:stretch>
            <a:fillRect/>
          </a:stretch>
        </p:blipFill>
        <p:spPr bwMode="auto">
          <a:xfrm rot="16200000">
            <a:off x="107210" y="2853230"/>
            <a:ext cx="2736944" cy="2160292"/>
          </a:xfrm>
          <a:prstGeom prst="rect">
            <a:avLst/>
          </a:prstGeom>
          <a:noFill/>
          <a:ln w="19050">
            <a:solidFill>
              <a:schemeClr val="accent4">
                <a:lumMod val="75000"/>
              </a:schemeClr>
            </a:solidFill>
          </a:ln>
        </p:spPr>
      </p:pic>
      <p:pic>
        <p:nvPicPr>
          <p:cNvPr id="2054" name="Picture 6" descr="C:\Users\stelios\Desktop\ΔΙΑΤΡΟΦΗ - ΦΩΤΟ ΓΕΝΙΚΑ\ΦΩΤΟ 2ης  ΔΡΑΣΤΗΡΙΤΗΤΑΣ - ΔΙΑΤΡΟΦΗ\ΑΝΝ-ΛΕΥΤ-ΚΑΤΕΡ.JPG"/>
          <p:cNvPicPr>
            <a:picLocks noChangeAspect="1" noChangeArrowheads="1"/>
          </p:cNvPicPr>
          <p:nvPr/>
        </p:nvPicPr>
        <p:blipFill>
          <a:blip r:embed="rId6" cstate="print">
            <a:lum bright="10000" contrast="20000"/>
          </a:blip>
          <a:srcRect/>
          <a:stretch>
            <a:fillRect/>
          </a:stretch>
        </p:blipFill>
        <p:spPr bwMode="auto">
          <a:xfrm>
            <a:off x="6588224" y="188640"/>
            <a:ext cx="2088232" cy="2811829"/>
          </a:xfrm>
          <a:prstGeom prst="rect">
            <a:avLst/>
          </a:prstGeom>
          <a:noFill/>
          <a:ln w="19050">
            <a:solidFill>
              <a:schemeClr val="accent4">
                <a:lumMod val="75000"/>
              </a:schemeClr>
            </a:solidFill>
          </a:ln>
        </p:spPr>
      </p:pic>
      <p:pic>
        <p:nvPicPr>
          <p:cNvPr id="2055" name="Picture 7" descr="C:\Users\stelios\Desktop\ΔΙΑΤΡΟΦΗ - ΦΩΤΟ ΓΕΝΙΚΑ\ΦΩΤΟ 2ης  ΔΡΑΣΤΗΡΙΤΗΤΑΣ - ΔΙΑΤΡΟΦΗ\ΠΕΤΡ.JPG"/>
          <p:cNvPicPr>
            <a:picLocks noChangeAspect="1" noChangeArrowheads="1"/>
          </p:cNvPicPr>
          <p:nvPr/>
        </p:nvPicPr>
        <p:blipFill>
          <a:blip r:embed="rId7" cstate="print">
            <a:lum bright="20000" contrast="30000"/>
          </a:blip>
          <a:srcRect/>
          <a:stretch>
            <a:fillRect/>
          </a:stretch>
        </p:blipFill>
        <p:spPr bwMode="auto">
          <a:xfrm rot="16200000">
            <a:off x="3154152" y="4603440"/>
            <a:ext cx="2331640" cy="1944216"/>
          </a:xfrm>
          <a:prstGeom prst="rect">
            <a:avLst/>
          </a:prstGeom>
          <a:noFill/>
          <a:ln w="19050">
            <a:solidFill>
              <a:schemeClr val="accent4">
                <a:lumMod val="75000"/>
              </a:schemeClr>
            </a:solidFill>
          </a:ln>
        </p:spPr>
      </p:pic>
      <p:sp>
        <p:nvSpPr>
          <p:cNvPr id="12" name="Rectangle 11"/>
          <p:cNvSpPr/>
          <p:nvPr/>
        </p:nvSpPr>
        <p:spPr>
          <a:xfrm>
            <a:off x="683568" y="260648"/>
            <a:ext cx="7456978" cy="923330"/>
          </a:xfrm>
          <a:prstGeom prst="rect">
            <a:avLst/>
          </a:prstGeom>
          <a:noFill/>
        </p:spPr>
        <p:txBody>
          <a:bodyPr wrap="none" lIns="91440" tIns="45720" rIns="91440" bIns="45720">
            <a:spAutoFit/>
          </a:bodyPr>
          <a:lstStyle/>
          <a:p>
            <a:pPr algn="ctr"/>
            <a:r>
              <a:rPr lang="el-GR"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Τα παιδιά δημιουργούν !</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2056" name="Picture 8"/>
          <p:cNvPicPr>
            <a:picLocks noChangeAspect="1" noChangeArrowheads="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r>
              <a:rPr lang="el-GR" smtClean="0"/>
              <a:t>13/12/2021</a:t>
            </a:r>
            <a:endParaRPr lang="el-GR"/>
          </a:p>
        </p:txBody>
      </p:sp>
      <p:sp>
        <p:nvSpPr>
          <p:cNvPr id="14" name="Footer Placeholder 13"/>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checke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a:bodyPr>
          <a:lstStyle/>
          <a:p>
            <a:pPr>
              <a:buNone/>
            </a:pPr>
            <a:endParaRPr lang="el-GR" sz="1400" dirty="0" smtClean="0">
              <a:solidFill>
                <a:schemeClr val="accent3">
                  <a:lumMod val="75000"/>
                </a:schemeClr>
              </a:solidFill>
            </a:endParaRPr>
          </a:p>
          <a:p>
            <a:pPr>
              <a:buNone/>
            </a:pPr>
            <a:r>
              <a:rPr lang="el-GR" sz="1400" dirty="0" smtClean="0">
                <a:solidFill>
                  <a:schemeClr val="accent3">
                    <a:lumMod val="50000"/>
                  </a:schemeClr>
                </a:solidFill>
              </a:rPr>
              <a:t>Μιλήσαμε για τους δύο « εχθρούς » που υπάρχουν στην Διατροφή μας, δηλαδή τη </a:t>
            </a:r>
            <a:r>
              <a:rPr lang="el-GR" sz="1400" b="1" u="sng" dirty="0" smtClean="0">
                <a:solidFill>
                  <a:schemeClr val="accent3">
                    <a:lumMod val="50000"/>
                  </a:schemeClr>
                </a:solidFill>
              </a:rPr>
              <a:t>ζάχαρη</a:t>
            </a:r>
            <a:r>
              <a:rPr lang="el-GR" sz="1400" b="1" dirty="0" smtClean="0">
                <a:solidFill>
                  <a:schemeClr val="accent3">
                    <a:lumMod val="50000"/>
                  </a:schemeClr>
                </a:solidFill>
              </a:rPr>
              <a:t> </a:t>
            </a:r>
            <a:r>
              <a:rPr lang="el-GR" sz="1400" dirty="0" smtClean="0">
                <a:solidFill>
                  <a:schemeClr val="accent3">
                    <a:lumMod val="50000"/>
                  </a:schemeClr>
                </a:solidFill>
              </a:rPr>
              <a:t>και το </a:t>
            </a:r>
            <a:r>
              <a:rPr lang="el-GR" sz="1400" b="1" u="sng" dirty="0" smtClean="0">
                <a:solidFill>
                  <a:schemeClr val="accent3">
                    <a:lumMod val="50000"/>
                  </a:schemeClr>
                </a:solidFill>
              </a:rPr>
              <a:t>αλάτι</a:t>
            </a:r>
            <a:r>
              <a:rPr lang="el-GR" sz="1400" dirty="0" smtClean="0">
                <a:solidFill>
                  <a:schemeClr val="accent3">
                    <a:lumMod val="50000"/>
                  </a:schemeClr>
                </a:solidFill>
              </a:rPr>
              <a:t> και</a:t>
            </a:r>
          </a:p>
          <a:p>
            <a:pPr>
              <a:buNone/>
            </a:pPr>
            <a:r>
              <a:rPr lang="el-GR" sz="1400" dirty="0" smtClean="0">
                <a:solidFill>
                  <a:schemeClr val="accent3">
                    <a:lumMod val="50000"/>
                  </a:schemeClr>
                </a:solidFill>
              </a:rPr>
              <a:t>συζητήσαμε με τα παιδιά ποιες τροφές περιέχουν πολλή ζάχαρη και γιατί δεν πρέπει να τρώμε πολύ από αυ-</a:t>
            </a:r>
          </a:p>
          <a:p>
            <a:pPr>
              <a:buNone/>
            </a:pPr>
            <a:r>
              <a:rPr lang="el-GR" sz="1400" dirty="0" smtClean="0">
                <a:solidFill>
                  <a:schemeClr val="accent3">
                    <a:lumMod val="50000"/>
                  </a:schemeClr>
                </a:solidFill>
              </a:rPr>
              <a:t>τήν. Ακόμη μιλήσαμε για τα σάκχαρα που έχουν τα φρούτα και εάν βλάπτουν ή όχι τον οργανισμό μας. Ακόμη </a:t>
            </a:r>
          </a:p>
          <a:p>
            <a:pPr>
              <a:buNone/>
            </a:pPr>
            <a:r>
              <a:rPr lang="el-GR" sz="1400" dirty="0" smtClean="0">
                <a:solidFill>
                  <a:schemeClr val="accent3">
                    <a:lumMod val="50000"/>
                  </a:schemeClr>
                </a:solidFill>
              </a:rPr>
              <a:t>αναφερθήκαμε στα αναψυκτικά και στους φυσικούς χυμούς και γενικότερα στα συσκευασμένα και επεξεργα-</a:t>
            </a:r>
          </a:p>
          <a:p>
            <a:pPr>
              <a:buNone/>
            </a:pPr>
            <a:r>
              <a:rPr lang="el-GR" sz="1400" dirty="0" smtClean="0">
                <a:solidFill>
                  <a:schemeClr val="accent3">
                    <a:lumMod val="50000"/>
                  </a:schemeClr>
                </a:solidFill>
              </a:rPr>
              <a:t>σμένα τρόφιμα. Στη συνέχεια παίξαμε ένα παιχνίδι , όπου απλώσαμε στο πάτωμα διάφορες τροφές ( υγιεινές</a:t>
            </a:r>
          </a:p>
          <a:p>
            <a:pPr>
              <a:buNone/>
            </a:pPr>
            <a:r>
              <a:rPr lang="el-GR" sz="1400" dirty="0" smtClean="0">
                <a:solidFill>
                  <a:schemeClr val="accent3">
                    <a:lumMod val="50000"/>
                  </a:schemeClr>
                </a:solidFill>
              </a:rPr>
              <a:t>και ανθυγιεινές) και τοποθετήσαμε δύο στεφάνια. Ένα κόκκινο κι ένα πράσινο. Όσο η Νηπιαγωγός χτυπούσε</a:t>
            </a:r>
          </a:p>
          <a:p>
            <a:pPr>
              <a:buNone/>
            </a:pPr>
            <a:r>
              <a:rPr lang="el-GR" sz="1400" dirty="0" smtClean="0">
                <a:solidFill>
                  <a:schemeClr val="accent3">
                    <a:lumMod val="50000"/>
                  </a:schemeClr>
                </a:solidFill>
              </a:rPr>
              <a:t>το ντέφι τα παιδιά έπρεπε να περπατούν ελέυθερα στο χώρο, ενώ όταν σταματούσε έπρεπε να πιάσουν στο </a:t>
            </a:r>
          </a:p>
          <a:p>
            <a:pPr>
              <a:buNone/>
            </a:pPr>
            <a:r>
              <a:rPr lang="el-GR" sz="1400" dirty="0" smtClean="0">
                <a:solidFill>
                  <a:schemeClr val="accent3">
                    <a:lumMod val="50000"/>
                  </a:schemeClr>
                </a:solidFill>
              </a:rPr>
              <a:t>χέρι τους ένα τρόφιμο και να το βάλουν μέσα στο κόκκινο ή το πράσινο στεφάνι, εάν ήταν αντίστοιχα ανθυγι-</a:t>
            </a:r>
          </a:p>
          <a:p>
            <a:pPr>
              <a:buNone/>
            </a:pPr>
            <a:r>
              <a:rPr lang="el-GR" sz="1400" dirty="0" smtClean="0">
                <a:solidFill>
                  <a:schemeClr val="accent3">
                    <a:lumMod val="50000"/>
                  </a:schemeClr>
                </a:solidFill>
              </a:rPr>
              <a:t>εινό ή υγιεινό. Όταν τελείωσαν όλες οι τροφές, τα νήπια ένα ένα έπαιρναν μία τροφή από όποιο στεφάνι ήθε-</a:t>
            </a:r>
          </a:p>
          <a:p>
            <a:pPr>
              <a:buNone/>
            </a:pPr>
            <a:r>
              <a:rPr lang="el-GR" sz="1400" dirty="0" smtClean="0">
                <a:solidFill>
                  <a:schemeClr val="accent3">
                    <a:lumMod val="50000"/>
                  </a:schemeClr>
                </a:solidFill>
              </a:rPr>
              <a:t>λαν και έλεγαν στην ολομέλεια γιατί ήταν υγιεινό ή ανθυγιεινό. </a:t>
            </a:r>
            <a:endParaRPr lang="el-GR" sz="1400" dirty="0">
              <a:solidFill>
                <a:schemeClr val="accent3">
                  <a:lumMod val="50000"/>
                </a:schemeClr>
              </a:solidFill>
            </a:endParaRPr>
          </a:p>
        </p:txBody>
      </p:sp>
      <p:pic>
        <p:nvPicPr>
          <p:cNvPr id="4098" name="Picture 2" descr="C:\Users\stelios\Desktop\ΔΙΑΤΡΟΦΗ - ΦΩΤΟ ΓΕΝΙΚΑ\ΦΩΤΟ 2ης  ΔΡΑΣΤΗΡΙΤΗΤΑΣ - ΔΙΑΤΡΟΦΗ\Υγεινες-Ανθ.JPG"/>
          <p:cNvPicPr>
            <a:picLocks noChangeAspect="1" noChangeArrowheads="1"/>
          </p:cNvPicPr>
          <p:nvPr/>
        </p:nvPicPr>
        <p:blipFill>
          <a:blip r:embed="rId2" cstate="print">
            <a:lum contrast="10000"/>
          </a:blip>
          <a:srcRect/>
          <a:stretch>
            <a:fillRect/>
          </a:stretch>
        </p:blipFill>
        <p:spPr bwMode="auto">
          <a:xfrm>
            <a:off x="539552" y="3284984"/>
            <a:ext cx="2183336" cy="1729929"/>
          </a:xfrm>
          <a:prstGeom prst="rect">
            <a:avLst/>
          </a:prstGeom>
          <a:noFill/>
        </p:spPr>
      </p:pic>
      <p:pic>
        <p:nvPicPr>
          <p:cNvPr id="4099" name="Picture 3" descr="C:\Users\stelios\Desktop\ΔΙΑΤΡΟΦΗ - ΦΩΤΟ ΓΕΝΙΚΑ\ΦΩΤΟ 2ης  ΔΡΑΣΤΗΡΙΤΗΤΑΣ - ΔΙΑΤΡΟΦΗ\1.JPG"/>
          <p:cNvPicPr>
            <a:picLocks noChangeAspect="1" noChangeArrowheads="1"/>
          </p:cNvPicPr>
          <p:nvPr/>
        </p:nvPicPr>
        <p:blipFill>
          <a:blip r:embed="rId3" cstate="print">
            <a:lum contrast="20000"/>
          </a:blip>
          <a:srcRect/>
          <a:stretch>
            <a:fillRect/>
          </a:stretch>
        </p:blipFill>
        <p:spPr bwMode="auto">
          <a:xfrm>
            <a:off x="2843808" y="3284984"/>
            <a:ext cx="2160241" cy="1728192"/>
          </a:xfrm>
          <a:prstGeom prst="rect">
            <a:avLst/>
          </a:prstGeom>
          <a:noFill/>
        </p:spPr>
      </p:pic>
      <p:pic>
        <p:nvPicPr>
          <p:cNvPr id="4100" name="Picture 4" descr="C:\Users\stelios\Desktop\ΔΙΑΤΡΟΦΗ - ΦΩΤΟ ΓΕΝΙΚΑ\ΦΩΤΟ 2ης  ΔΡΑΣΤΗΡΙΤΗΤΑΣ - ΔΙΑΤΡΟΦΗ\DSC00944 (2).JPG"/>
          <p:cNvPicPr>
            <a:picLocks noChangeAspect="1" noChangeArrowheads="1"/>
          </p:cNvPicPr>
          <p:nvPr/>
        </p:nvPicPr>
        <p:blipFill>
          <a:blip r:embed="rId4" cstate="print">
            <a:lum contrast="20000"/>
          </a:blip>
          <a:srcRect/>
          <a:stretch>
            <a:fillRect/>
          </a:stretch>
        </p:blipFill>
        <p:spPr bwMode="auto">
          <a:xfrm>
            <a:off x="5148064" y="3284984"/>
            <a:ext cx="2088232" cy="1728192"/>
          </a:xfrm>
          <a:prstGeom prst="rect">
            <a:avLst/>
          </a:prstGeom>
          <a:noFill/>
        </p:spPr>
      </p:pic>
      <p:pic>
        <p:nvPicPr>
          <p:cNvPr id="4101" name="Picture 5" descr="C:\Users\stelios\Desktop\ΔΙΑΤΡΟΦΗ - ΦΩΤΟ ΓΕΝΙΚΑ\ΦΩΤΟ 2ης  ΔΡΑΣΤΗΡΙΤΗΤΑΣ - ΔΙΑΤΡΟΦΗ\υγ-ανθ.JPG"/>
          <p:cNvPicPr>
            <a:picLocks noChangeAspect="1" noChangeArrowheads="1"/>
          </p:cNvPicPr>
          <p:nvPr/>
        </p:nvPicPr>
        <p:blipFill>
          <a:blip r:embed="rId5" cstate="print">
            <a:lum contrast="20000"/>
          </a:blip>
          <a:srcRect/>
          <a:stretch>
            <a:fillRect/>
          </a:stretch>
        </p:blipFill>
        <p:spPr bwMode="auto">
          <a:xfrm>
            <a:off x="539552" y="5157192"/>
            <a:ext cx="2160240" cy="1572232"/>
          </a:xfrm>
          <a:prstGeom prst="rect">
            <a:avLst/>
          </a:prstGeom>
          <a:noFill/>
        </p:spPr>
      </p:pic>
      <p:pic>
        <p:nvPicPr>
          <p:cNvPr id="4102" name="Picture 6" descr="C:\Users\stelios\Desktop\ΔΙΑΤΡΟΦΗ - ΦΩΤΟ ΓΕΝΙΚΑ\ΦΩΤΟ 2ης  ΔΡΑΣΤΗΡΙΤΗΤΑΣ - ΔΙΑΤΡΟΦΗ\ΠΑΙΧΝΔ.JPG"/>
          <p:cNvPicPr>
            <a:picLocks noChangeAspect="1" noChangeArrowheads="1"/>
          </p:cNvPicPr>
          <p:nvPr/>
        </p:nvPicPr>
        <p:blipFill>
          <a:blip r:embed="rId6" cstate="print">
            <a:lum contrast="20000"/>
          </a:blip>
          <a:srcRect/>
          <a:stretch>
            <a:fillRect/>
          </a:stretch>
        </p:blipFill>
        <p:spPr bwMode="auto">
          <a:xfrm>
            <a:off x="2843808" y="5157192"/>
            <a:ext cx="2160240" cy="1562100"/>
          </a:xfrm>
          <a:prstGeom prst="rect">
            <a:avLst/>
          </a:prstGeom>
          <a:noFill/>
        </p:spPr>
      </p:pic>
      <p:pic>
        <p:nvPicPr>
          <p:cNvPr id="4103" name="Picture 7" descr="C:\Users\stelios\Desktop\ΔΙΑΤΡΟΦΗ - ΦΩΤΟ ΓΕΝΙΚΑ\ΦΩΤΟ 2ης  ΔΡΑΣΤΗΡΙΤΗΤΑΣ - ΔΙΑΤΡΟΦΗ\παρουσ.JPG"/>
          <p:cNvPicPr>
            <a:picLocks noChangeAspect="1" noChangeArrowheads="1"/>
          </p:cNvPicPr>
          <p:nvPr/>
        </p:nvPicPr>
        <p:blipFill>
          <a:blip r:embed="rId7" cstate="print"/>
          <a:srcRect/>
          <a:stretch>
            <a:fillRect/>
          </a:stretch>
        </p:blipFill>
        <p:spPr bwMode="auto">
          <a:xfrm>
            <a:off x="5148064" y="5157192"/>
            <a:ext cx="2088232" cy="1512168"/>
          </a:xfrm>
          <a:prstGeom prst="rect">
            <a:avLst/>
          </a:prstGeom>
          <a:noFill/>
        </p:spPr>
      </p:pic>
      <p:pic>
        <p:nvPicPr>
          <p:cNvPr id="4104" name="Picture 8" descr="C:\Users\stelios\Desktop\ΔΙΑΤΡΟΦΗ - ΦΩΤΟ ΓΕΝΙΚΑ\ΦΩΤΟ 2ης  ΔΡΑΣΤΗΡΙΤΗΤΑΣ - ΔΙΑΤΡΟΦΗ\βασ-ζωι.JPG"/>
          <p:cNvPicPr>
            <a:picLocks noChangeAspect="1" noChangeArrowheads="1"/>
          </p:cNvPicPr>
          <p:nvPr/>
        </p:nvPicPr>
        <p:blipFill>
          <a:blip r:embed="rId8" cstate="print"/>
          <a:srcRect/>
          <a:stretch>
            <a:fillRect/>
          </a:stretch>
        </p:blipFill>
        <p:spPr bwMode="auto">
          <a:xfrm rot="786888">
            <a:off x="7223875" y="4072717"/>
            <a:ext cx="1791413" cy="1365851"/>
          </a:xfrm>
          <a:prstGeom prst="rect">
            <a:avLst/>
          </a:prstGeom>
          <a:noFill/>
        </p:spPr>
      </p:pic>
      <p:sp>
        <p:nvSpPr>
          <p:cNvPr id="10" name="Date Placeholder 9"/>
          <p:cNvSpPr>
            <a:spLocks noGrp="1"/>
          </p:cNvSpPr>
          <p:nvPr>
            <p:ph type="dt" sz="half" idx="10"/>
          </p:nvPr>
        </p:nvSpPr>
        <p:spPr/>
        <p:txBody>
          <a:bodyPr/>
          <a:lstStyle/>
          <a:p>
            <a:r>
              <a:rPr lang="el-GR" smtClean="0"/>
              <a:t>13/12/2021</a:t>
            </a:r>
            <a:endParaRPr lang="el-GR"/>
          </a:p>
        </p:txBody>
      </p:sp>
      <p:sp>
        <p:nvSpPr>
          <p:cNvPr id="12" name="Footer Placeholder 11"/>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8229600" cy="5865515"/>
          </a:xfrm>
        </p:spPr>
        <p:txBody>
          <a:bodyPr>
            <a:normAutofit/>
          </a:bodyPr>
          <a:lstStyle/>
          <a:p>
            <a:pPr>
              <a:buNone/>
            </a:pPr>
            <a:endParaRPr lang="el-GR" sz="2000" dirty="0" smtClean="0">
              <a:solidFill>
                <a:schemeClr val="accent3">
                  <a:lumMod val="75000"/>
                </a:schemeClr>
              </a:solidFill>
            </a:endParaRPr>
          </a:p>
          <a:p>
            <a:pPr>
              <a:buNone/>
            </a:pPr>
            <a:r>
              <a:rPr lang="el-GR" sz="1400" dirty="0" smtClean="0">
                <a:solidFill>
                  <a:schemeClr val="tx2"/>
                </a:solidFill>
              </a:rPr>
              <a:t>Μετά από το παιχνίδι τα παιδιά προχώρησαν σε </a:t>
            </a:r>
            <a:r>
              <a:rPr lang="el-GR" sz="1400" b="1" dirty="0" smtClean="0">
                <a:solidFill>
                  <a:schemeClr val="tx2"/>
                </a:solidFill>
              </a:rPr>
              <a:t>ταξινόμηση</a:t>
            </a:r>
            <a:r>
              <a:rPr lang="el-GR" sz="1400" dirty="0" smtClean="0">
                <a:solidFill>
                  <a:schemeClr val="tx2"/>
                </a:solidFill>
              </a:rPr>
              <a:t> των </a:t>
            </a:r>
            <a:r>
              <a:rPr lang="el-GR" sz="1400" u="sng" dirty="0" smtClean="0">
                <a:solidFill>
                  <a:schemeClr val="tx2"/>
                </a:solidFill>
              </a:rPr>
              <a:t>Υγιεινών – Ανθυγιεινών τροφών.</a:t>
            </a:r>
            <a:r>
              <a:rPr lang="el-GR" sz="1400" dirty="0" smtClean="0">
                <a:solidFill>
                  <a:schemeClr val="tx2"/>
                </a:solidFill>
              </a:rPr>
              <a:t> Κόλλησαν </a:t>
            </a:r>
          </a:p>
          <a:p>
            <a:pPr>
              <a:buNone/>
            </a:pPr>
            <a:r>
              <a:rPr lang="el-GR" sz="1400" dirty="0" smtClean="0">
                <a:solidFill>
                  <a:schemeClr val="tx2"/>
                </a:solidFill>
              </a:rPr>
              <a:t>στο πορτοκαλί  χεράκι όλα τα ανθυγιεινά τρόφιμα και στο πράσινο χεράκι τα υγιεινά.                                                           </a:t>
            </a: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endParaRPr lang="el-GR" sz="1400" dirty="0" smtClean="0">
              <a:solidFill>
                <a:schemeClr val="tx2"/>
              </a:solidFill>
            </a:endParaRPr>
          </a:p>
          <a:p>
            <a:pPr>
              <a:buNone/>
            </a:pPr>
            <a:r>
              <a:rPr lang="el-GR" sz="1400" dirty="0" smtClean="0">
                <a:solidFill>
                  <a:schemeClr val="tx2"/>
                </a:solidFill>
              </a:rPr>
              <a:t>Τέλος  μιλήσαμε για την Διατροφική Πυραμίδα, εξηγώντας στα παιδιά ότι στη βάση βρίσκονται οι τροφές που </a:t>
            </a:r>
          </a:p>
          <a:p>
            <a:pPr>
              <a:buNone/>
            </a:pPr>
            <a:r>
              <a:rPr lang="el-GR" sz="1400" dirty="0" smtClean="0">
                <a:solidFill>
                  <a:schemeClr val="tx2"/>
                </a:solidFill>
              </a:rPr>
              <a:t>μπορούμε να τρώμε καθημερινά, ενώ όσο ανεβαίνουμε προς την κορυφή οι τροφές που πρέπει να καταναλώ-</a:t>
            </a:r>
          </a:p>
          <a:p>
            <a:pPr>
              <a:buNone/>
            </a:pPr>
            <a:r>
              <a:rPr lang="el-GR" sz="1400" dirty="0" smtClean="0">
                <a:solidFill>
                  <a:schemeClr val="tx2"/>
                </a:solidFill>
              </a:rPr>
              <a:t>νουμε πιο αραιά. Εννοείται πως τα παιδιά γνωρίζουν τις ομάδες των τροφών ( από συζήτηση  που έχουμε κά-</a:t>
            </a:r>
          </a:p>
          <a:p>
            <a:pPr>
              <a:buNone/>
            </a:pPr>
            <a:r>
              <a:rPr lang="el-GR" sz="1400" dirty="0" smtClean="0">
                <a:solidFill>
                  <a:schemeClr val="tx2"/>
                </a:solidFill>
              </a:rPr>
              <a:t>νει προηγουμένως με τα παιδιά ).  Έπειτα ο καθένας φτιάχνει μόνος του τη δική του Διατροφική Πυραμίδα !</a:t>
            </a:r>
            <a:endParaRPr lang="el-GR" sz="1400" dirty="0">
              <a:solidFill>
                <a:schemeClr val="tx2"/>
              </a:solidFill>
            </a:endParaRPr>
          </a:p>
        </p:txBody>
      </p:sp>
      <p:pic>
        <p:nvPicPr>
          <p:cNvPr id="1026" name="Picture 2" descr="C:\Users\stelios\Desktop\ΔΙΑΤΡΟΦΗ - ΦΩΤΟ ΓΕΝΙΚΑ\ΦΩΤΟ 2ης  ΔΡΑΣΤΗΡΙΤΗΤΑΣ - ΔΙΑΤΡΟΦΗ\DSC00957 (2).JPG"/>
          <p:cNvPicPr>
            <a:picLocks noChangeAspect="1" noChangeArrowheads="1"/>
          </p:cNvPicPr>
          <p:nvPr/>
        </p:nvPicPr>
        <p:blipFill>
          <a:blip r:embed="rId2" cstate="print">
            <a:lum contrast="20000"/>
          </a:blip>
          <a:srcRect/>
          <a:stretch>
            <a:fillRect/>
          </a:stretch>
        </p:blipFill>
        <p:spPr bwMode="auto">
          <a:xfrm rot="16200000">
            <a:off x="251634" y="1772702"/>
            <a:ext cx="2304256" cy="1728420"/>
          </a:xfrm>
          <a:prstGeom prst="rect">
            <a:avLst/>
          </a:prstGeom>
          <a:ln>
            <a:noFill/>
          </a:ln>
          <a:effectLst>
            <a:softEdge rad="112500"/>
          </a:effectLst>
        </p:spPr>
      </p:pic>
      <p:pic>
        <p:nvPicPr>
          <p:cNvPr id="1027" name="Picture 3" descr="C:\Users\stelios\Desktop\ΔΙΑΤΡΟΦΗ - ΦΩΤΟ ΓΕΝΙΚΑ\ΦΩΤΟ 2ης  ΔΡΑΣΤΗΡΙΤΗΤΑΣ - ΔΙΑΤΡΟΦΗ\DSC00960 (2).JPG"/>
          <p:cNvPicPr>
            <a:picLocks noChangeAspect="1" noChangeArrowheads="1"/>
          </p:cNvPicPr>
          <p:nvPr/>
        </p:nvPicPr>
        <p:blipFill>
          <a:blip r:embed="rId3" cstate="print">
            <a:lum contrast="20000"/>
          </a:blip>
          <a:srcRect/>
          <a:stretch>
            <a:fillRect/>
          </a:stretch>
        </p:blipFill>
        <p:spPr bwMode="auto">
          <a:xfrm rot="16200000">
            <a:off x="2195736" y="1772816"/>
            <a:ext cx="2376264" cy="1800200"/>
          </a:xfrm>
          <a:prstGeom prst="rect">
            <a:avLst/>
          </a:prstGeom>
          <a:ln>
            <a:noFill/>
          </a:ln>
          <a:effectLst>
            <a:softEdge rad="112500"/>
          </a:effectLst>
        </p:spPr>
      </p:pic>
      <p:pic>
        <p:nvPicPr>
          <p:cNvPr id="1028" name="Picture 4" descr="C:\Users\stelios\Desktop\ΔΙΑΤΡΟΦΗ - ΦΩΤΟ ΓΕΝΙΚΑ\ΦΩΤΟ 2ης  ΔΡΑΣΤΗΡΙΤΗΤΑΣ - ΔΙΑΤΡΟΦΗ\DSC00963 (2).JPG"/>
          <p:cNvPicPr>
            <a:picLocks noChangeAspect="1" noChangeArrowheads="1"/>
          </p:cNvPicPr>
          <p:nvPr/>
        </p:nvPicPr>
        <p:blipFill>
          <a:blip r:embed="rId4" cstate="print">
            <a:lum contrast="20000"/>
          </a:blip>
          <a:srcRect/>
          <a:stretch>
            <a:fillRect/>
          </a:stretch>
        </p:blipFill>
        <p:spPr bwMode="auto">
          <a:xfrm rot="16200000">
            <a:off x="4200083" y="1784696"/>
            <a:ext cx="2400256" cy="1800430"/>
          </a:xfrm>
          <a:prstGeom prst="rect">
            <a:avLst/>
          </a:prstGeom>
          <a:ln>
            <a:noFill/>
          </a:ln>
          <a:effectLst>
            <a:softEdge rad="112500"/>
          </a:effectLst>
        </p:spPr>
      </p:pic>
      <p:pic>
        <p:nvPicPr>
          <p:cNvPr id="1029" name="Picture 5" descr="C:\Users\stelios\Desktop\ΔΙΑΤΡΟΦΗ - ΦΩΤΟ ΓΕΝΙΚΑ\ΦΩΤΟ 2ης  ΔΡΑΣΤΗΡΙΤΗΤΑΣ - ΔΙΑΤΡΟΦΗ\DSC00966 (2).JPG"/>
          <p:cNvPicPr>
            <a:picLocks noChangeAspect="1" noChangeArrowheads="1"/>
          </p:cNvPicPr>
          <p:nvPr/>
        </p:nvPicPr>
        <p:blipFill>
          <a:blip r:embed="rId5" cstate="print">
            <a:lum contrast="20000"/>
          </a:blip>
          <a:srcRect/>
          <a:stretch>
            <a:fillRect/>
          </a:stretch>
        </p:blipFill>
        <p:spPr bwMode="auto">
          <a:xfrm>
            <a:off x="6420522" y="1700808"/>
            <a:ext cx="2399950" cy="1800200"/>
          </a:xfrm>
          <a:prstGeom prst="rect">
            <a:avLst/>
          </a:prstGeom>
          <a:ln>
            <a:noFill/>
          </a:ln>
          <a:effectLst>
            <a:softEdge rad="112500"/>
          </a:effectLst>
        </p:spPr>
      </p:pic>
      <p:sp>
        <p:nvSpPr>
          <p:cNvPr id="7" name="Date Placeholder 6"/>
          <p:cNvSpPr>
            <a:spLocks noGrp="1"/>
          </p:cNvSpPr>
          <p:nvPr>
            <p:ph type="dt" sz="half" idx="10"/>
          </p:nvPr>
        </p:nvSpPr>
        <p:spPr/>
        <p:txBody>
          <a:bodyPr/>
          <a:lstStyle/>
          <a:p>
            <a:r>
              <a:rPr lang="el-GR" smtClean="0"/>
              <a:t>13/12/2021</a:t>
            </a:r>
            <a:endParaRPr lang="el-GR"/>
          </a:p>
        </p:txBody>
      </p:sp>
      <p:sp>
        <p:nvSpPr>
          <p:cNvPr id="9" name="Footer Placeholder 8"/>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pPr>
              <a:buNone/>
            </a:pPr>
            <a:r>
              <a:rPr lang="el-GR" dirty="0" smtClean="0"/>
              <a:t> </a:t>
            </a:r>
            <a:endParaRPr lang="el-GR" dirty="0"/>
          </a:p>
        </p:txBody>
      </p:sp>
      <p:pic>
        <p:nvPicPr>
          <p:cNvPr id="1026" name="Picture 2" descr="C:\Users\stelios\Desktop\ΔΙΑΤΡΟΦΗ - ΦΩΤΟ ΓΕΝΙΚΑ\ΦΩΤΟ 2ης  ΔΡΑΣΤΗΡΙΤΗΤΑΣ - ΔΙΑΤΡΟΦΗ\10.JPG"/>
          <p:cNvPicPr>
            <a:picLocks noChangeAspect="1" noChangeArrowheads="1"/>
          </p:cNvPicPr>
          <p:nvPr/>
        </p:nvPicPr>
        <p:blipFill>
          <a:blip r:embed="rId2" cstate="print">
            <a:lum bright="10000" contrast="10000"/>
          </a:blip>
          <a:srcRect/>
          <a:stretch>
            <a:fillRect/>
          </a:stretch>
        </p:blipFill>
        <p:spPr bwMode="auto">
          <a:xfrm rot="5400000">
            <a:off x="263794" y="2552630"/>
            <a:ext cx="2226193" cy="1674677"/>
          </a:xfrm>
          <a:prstGeom prst="rect">
            <a:avLst/>
          </a:prstGeom>
          <a:noFill/>
        </p:spPr>
      </p:pic>
      <p:pic>
        <p:nvPicPr>
          <p:cNvPr id="1027" name="Picture 3" descr="C:\Users\stelios\Desktop\ΔΙΑΤΡΟΦΗ - ΦΩΤΟ ΓΕΝΙΚΑ\ΦΩΤΟ 2ης  ΔΡΑΣΤΗΡΙΤΗΤΑΣ - ΔΙΑΤΡΟΦΗ\11.JPG"/>
          <p:cNvPicPr>
            <a:picLocks noChangeAspect="1" noChangeArrowheads="1"/>
          </p:cNvPicPr>
          <p:nvPr/>
        </p:nvPicPr>
        <p:blipFill>
          <a:blip r:embed="rId3" cstate="print">
            <a:lum bright="10000" contrast="20000"/>
          </a:blip>
          <a:srcRect/>
          <a:stretch>
            <a:fillRect/>
          </a:stretch>
        </p:blipFill>
        <p:spPr bwMode="auto">
          <a:xfrm>
            <a:off x="395536" y="4797152"/>
            <a:ext cx="2304256" cy="1728192"/>
          </a:xfrm>
          <a:prstGeom prst="rect">
            <a:avLst/>
          </a:prstGeom>
          <a:noFill/>
        </p:spPr>
      </p:pic>
      <p:pic>
        <p:nvPicPr>
          <p:cNvPr id="1028" name="Picture 4" descr="C:\Users\stelios\Desktop\ΔΙΑΤΡΟΦΗ - ΦΩΤΟ ΓΕΝΙΚΑ\ΦΩΤΟ 2ης  ΔΡΑΣΤΗΡΙΤΗΤΑΣ - ΔΙΑΤΡΟΦΗ\DSC00969 (2).JPG"/>
          <p:cNvPicPr>
            <a:picLocks noChangeAspect="1" noChangeArrowheads="1"/>
          </p:cNvPicPr>
          <p:nvPr/>
        </p:nvPicPr>
        <p:blipFill>
          <a:blip r:embed="rId4" cstate="print">
            <a:lum bright="10000" contrast="20000"/>
          </a:blip>
          <a:srcRect/>
          <a:stretch>
            <a:fillRect/>
          </a:stretch>
        </p:blipFill>
        <p:spPr bwMode="auto">
          <a:xfrm>
            <a:off x="323528" y="404664"/>
            <a:ext cx="2275084" cy="1706538"/>
          </a:xfrm>
          <a:prstGeom prst="rect">
            <a:avLst/>
          </a:prstGeom>
          <a:noFill/>
        </p:spPr>
      </p:pic>
      <p:pic>
        <p:nvPicPr>
          <p:cNvPr id="1030" name="Picture 6" descr="C:\Users\stelios\Desktop\ΔΙΑΤΡΟΦΗ - ΦΩΤΟ ΓΕΝΙΚΑ\ΦΩΤΟ 2ης  ΔΡΑΣΤΗΡΙΤΗΤΑΣ - ΔΙΑΤΡΟΦΗ\αννα κολ.JPG"/>
          <p:cNvPicPr>
            <a:picLocks noChangeAspect="1" noChangeArrowheads="1"/>
          </p:cNvPicPr>
          <p:nvPr/>
        </p:nvPicPr>
        <p:blipFill>
          <a:blip r:embed="rId5" cstate="print">
            <a:lum bright="10000" contrast="10000"/>
          </a:blip>
          <a:srcRect/>
          <a:stretch>
            <a:fillRect/>
          </a:stretch>
        </p:blipFill>
        <p:spPr bwMode="auto">
          <a:xfrm>
            <a:off x="7020272" y="188640"/>
            <a:ext cx="1512168" cy="2031271"/>
          </a:xfrm>
          <a:prstGeom prst="rect">
            <a:avLst/>
          </a:prstGeom>
          <a:noFill/>
        </p:spPr>
      </p:pic>
      <p:pic>
        <p:nvPicPr>
          <p:cNvPr id="1031" name="Picture 7" descr="C:\Users\stelios\Desktop\ΔΙΑΤΡΟΦΗ - ΦΩΤΟ ΓΕΝΙΚΑ\ΦΩΤΟ 2ης  ΔΡΑΣΤΗΡΙΤΗΤΑΣ - ΔΙΑΤΡΟΦΗ\DSC00973 (2).JPG"/>
          <p:cNvPicPr>
            <a:picLocks noChangeAspect="1" noChangeArrowheads="1"/>
          </p:cNvPicPr>
          <p:nvPr/>
        </p:nvPicPr>
        <p:blipFill>
          <a:blip r:embed="rId6" cstate="print">
            <a:lum bright="10000" contrast="20000"/>
          </a:blip>
          <a:srcRect/>
          <a:stretch>
            <a:fillRect/>
          </a:stretch>
        </p:blipFill>
        <p:spPr bwMode="auto">
          <a:xfrm>
            <a:off x="3491880" y="5157192"/>
            <a:ext cx="2088232" cy="1566381"/>
          </a:xfrm>
          <a:prstGeom prst="rect">
            <a:avLst/>
          </a:prstGeom>
          <a:noFill/>
        </p:spPr>
      </p:pic>
      <p:pic>
        <p:nvPicPr>
          <p:cNvPr id="1032" name="Picture 8" descr="C:\Users\stelios\Desktop\ΔΙΑΤΡΟΦΗ - ΦΩΤΟ ΓΕΝΙΚΑ\ΦΩΤΟ 2ης  ΔΡΑΣΤΗΡΙΤΗΤΑΣ - ΔΙΑΤΡΟΦΗ\πυρμδ.JPG"/>
          <p:cNvPicPr>
            <a:picLocks noChangeAspect="1" noChangeArrowheads="1"/>
          </p:cNvPicPr>
          <p:nvPr/>
        </p:nvPicPr>
        <p:blipFill>
          <a:blip r:embed="rId7" cstate="print">
            <a:lum bright="10000" contrast="10000"/>
          </a:blip>
          <a:srcRect/>
          <a:stretch>
            <a:fillRect/>
          </a:stretch>
        </p:blipFill>
        <p:spPr bwMode="auto">
          <a:xfrm>
            <a:off x="6372200" y="2420888"/>
            <a:ext cx="2347912" cy="1757362"/>
          </a:xfrm>
          <a:prstGeom prst="rect">
            <a:avLst/>
          </a:prstGeom>
          <a:noFill/>
        </p:spPr>
      </p:pic>
      <p:pic>
        <p:nvPicPr>
          <p:cNvPr id="1033" name="Picture 9" descr="C:\Users\stelios\Desktop\ΔΙΑΤΡΟΦΗ - ΦΩΤΟ ΓΕΝΙΚΑ\ΦΩΤΟ 2ης  ΔΡΑΣΤΗΡΙΤΗΤΑΣ - ΔΙΑΤΡΟΦΗ\ελ-ευτχ-σφ.JPG"/>
          <p:cNvPicPr>
            <a:picLocks noChangeAspect="1" noChangeArrowheads="1"/>
          </p:cNvPicPr>
          <p:nvPr/>
        </p:nvPicPr>
        <p:blipFill>
          <a:blip r:embed="rId8" cstate="print"/>
          <a:srcRect/>
          <a:stretch>
            <a:fillRect/>
          </a:stretch>
        </p:blipFill>
        <p:spPr bwMode="auto">
          <a:xfrm>
            <a:off x="6300192" y="4725144"/>
            <a:ext cx="2437829" cy="1827215"/>
          </a:xfrm>
          <a:prstGeom prst="rect">
            <a:avLst/>
          </a:prstGeom>
          <a:noFill/>
        </p:spPr>
      </p:pic>
      <p:pic>
        <p:nvPicPr>
          <p:cNvPr id="1035" name="Picture 11" descr="C:\Users\stelios\Desktop\ΔΙΑΤΡΟΦΗ - ΦΩΤΟ ΓΕΝΙΚΑ\ΦΩΤΟ 2ης  ΔΡΑΣΤΗΡΙΤΗΤΑΣ - ΔΙΑΤΡΟΦΗ\ΛΕΥΤΡΣ ΠΥΡΜΔ.JPG"/>
          <p:cNvPicPr>
            <a:picLocks noChangeAspect="1" noChangeArrowheads="1"/>
          </p:cNvPicPr>
          <p:nvPr/>
        </p:nvPicPr>
        <p:blipFill>
          <a:blip r:embed="rId9" cstate="print">
            <a:lum bright="10000" contrast="20000"/>
          </a:blip>
          <a:srcRect/>
          <a:stretch>
            <a:fillRect/>
          </a:stretch>
        </p:blipFill>
        <p:spPr bwMode="auto">
          <a:xfrm>
            <a:off x="3419872" y="1916832"/>
            <a:ext cx="2088232" cy="3007055"/>
          </a:xfrm>
          <a:prstGeom prst="rect">
            <a:avLst/>
          </a:prstGeom>
          <a:noFill/>
        </p:spPr>
      </p:pic>
      <p:sp>
        <p:nvSpPr>
          <p:cNvPr id="14" name="Rectangle 13"/>
          <p:cNvSpPr/>
          <p:nvPr/>
        </p:nvSpPr>
        <p:spPr>
          <a:xfrm>
            <a:off x="2951047" y="0"/>
            <a:ext cx="3747693" cy="1938992"/>
          </a:xfrm>
          <a:prstGeom prst="rect">
            <a:avLst/>
          </a:prstGeom>
          <a:noFill/>
        </p:spPr>
        <p:txBody>
          <a:bodyPr wrap="none" lIns="91440" tIns="45720" rIns="91440" bIns="45720">
            <a:spAutoFit/>
          </a:bodyPr>
          <a:lstStyle/>
          <a:p>
            <a:pPr algn="ctr"/>
            <a:r>
              <a:rPr lang="el-GR"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Φτιάχνουμε την </a:t>
            </a:r>
          </a:p>
          <a:p>
            <a:pPr algn="ctr"/>
            <a:r>
              <a:rPr lang="el-GR"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Διατροφική </a:t>
            </a:r>
          </a:p>
          <a:p>
            <a:pPr algn="ctr"/>
            <a:r>
              <a:rPr lang="el-GR"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μας Πυραμίδα !</a:t>
            </a:r>
            <a:endParaRPr 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2" name="Date Placeholder 11"/>
          <p:cNvSpPr>
            <a:spLocks noGrp="1"/>
          </p:cNvSpPr>
          <p:nvPr>
            <p:ph type="dt" sz="half" idx="10"/>
          </p:nvPr>
        </p:nvSpPr>
        <p:spPr/>
        <p:txBody>
          <a:bodyPr/>
          <a:lstStyle/>
          <a:p>
            <a:r>
              <a:rPr lang="el-GR" smtClean="0"/>
              <a:t>13/12/2021</a:t>
            </a:r>
            <a:endParaRPr lang="el-GR"/>
          </a:p>
        </p:txBody>
      </p:sp>
      <p:sp>
        <p:nvSpPr>
          <p:cNvPr id="15" name="Footer Placeholder 14"/>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57392"/>
          </a:xfrm>
          <a:solidFill>
            <a:schemeClr val="accent3">
              <a:lumMod val="40000"/>
              <a:lumOff val="60000"/>
            </a:schemeClr>
          </a:solidFill>
        </p:spPr>
        <p:txBody>
          <a:bodyPr>
            <a:normAutofit lnSpcReduction="10000"/>
          </a:bodyPr>
          <a:lstStyle/>
          <a:p>
            <a:pPr algn="ctr">
              <a:buNone/>
            </a:pPr>
            <a:endParaRPr lang="el-GR" sz="2000" b="1" dirty="0" smtClean="0">
              <a:solidFill>
                <a:schemeClr val="accent2">
                  <a:lumMod val="75000"/>
                </a:schemeClr>
              </a:solidFill>
            </a:endParaRPr>
          </a:p>
          <a:p>
            <a:pPr algn="ctr">
              <a:buNone/>
            </a:pPr>
            <a:r>
              <a:rPr lang="el-GR" sz="2000" b="1" dirty="0" smtClean="0">
                <a:solidFill>
                  <a:schemeClr val="accent2">
                    <a:lumMod val="75000"/>
                  </a:schemeClr>
                </a:solidFill>
              </a:rPr>
              <a:t>4</a:t>
            </a:r>
            <a:r>
              <a:rPr lang="el-GR" sz="2000" b="1" baseline="30000" dirty="0" smtClean="0">
                <a:solidFill>
                  <a:schemeClr val="accent2">
                    <a:lumMod val="75000"/>
                  </a:schemeClr>
                </a:solidFill>
              </a:rPr>
              <a:t>η</a:t>
            </a:r>
            <a:r>
              <a:rPr lang="el-GR" sz="2000" b="1" dirty="0" smtClean="0">
                <a:solidFill>
                  <a:schemeClr val="accent2">
                    <a:lumMod val="75000"/>
                  </a:schemeClr>
                </a:solidFill>
              </a:rPr>
              <a:t> Υποενότητα – Τίτλος</a:t>
            </a:r>
          </a:p>
          <a:p>
            <a:pPr algn="ctr">
              <a:buNone/>
            </a:pPr>
            <a:r>
              <a:rPr lang="el-GR" sz="2000" b="1" u="sng" dirty="0" smtClean="0">
                <a:solidFill>
                  <a:schemeClr val="accent2">
                    <a:lumMod val="75000"/>
                  </a:schemeClr>
                </a:solidFill>
              </a:rPr>
              <a:t>« Δημιουργία  υγιεινού πιάτου ! »</a:t>
            </a:r>
            <a:endParaRPr lang="en-US" sz="2000" b="1" u="sng" dirty="0" smtClean="0">
              <a:solidFill>
                <a:schemeClr val="accent2">
                  <a:lumMod val="75000"/>
                </a:schemeClr>
              </a:solidFill>
            </a:endParaRPr>
          </a:p>
          <a:p>
            <a:pPr>
              <a:buNone/>
            </a:pPr>
            <a:r>
              <a:rPr lang="en-US" sz="1400" b="1" dirty="0" smtClean="0">
                <a:solidFill>
                  <a:schemeClr val="accent2">
                    <a:lumMod val="75000"/>
                  </a:schemeClr>
                </a:solidFill>
              </a:rPr>
              <a:t>                                                                   </a:t>
            </a:r>
            <a:r>
              <a:rPr lang="el-GR" sz="1400" b="1" dirty="0" smtClean="0">
                <a:solidFill>
                  <a:schemeClr val="accent2">
                    <a:lumMod val="75000"/>
                  </a:schemeClr>
                </a:solidFill>
              </a:rPr>
              <a:t>        </a:t>
            </a:r>
            <a:r>
              <a:rPr lang="en-US" sz="1400" b="1" dirty="0" smtClean="0">
                <a:solidFill>
                  <a:schemeClr val="accent2">
                    <a:lumMod val="75000"/>
                  </a:schemeClr>
                </a:solidFill>
              </a:rPr>
              <a:t> </a:t>
            </a:r>
            <a:r>
              <a:rPr lang="el-GR" sz="1400" b="1" u="sng" dirty="0" smtClean="0">
                <a:solidFill>
                  <a:schemeClr val="accent2">
                    <a:lumMod val="75000"/>
                  </a:schemeClr>
                </a:solidFill>
              </a:rPr>
              <a:t>Στόχος</a:t>
            </a:r>
            <a:r>
              <a:rPr lang="en-US" sz="1400" b="1" u="sng" dirty="0" smtClean="0">
                <a:solidFill>
                  <a:schemeClr val="accent2">
                    <a:lumMod val="75000"/>
                  </a:schemeClr>
                </a:solidFill>
              </a:rPr>
              <a:t>:  </a:t>
            </a:r>
            <a:r>
              <a:rPr lang="el-GR" sz="1400" dirty="0" smtClean="0">
                <a:solidFill>
                  <a:schemeClr val="accent2">
                    <a:lumMod val="75000"/>
                  </a:schemeClr>
                </a:solidFill>
              </a:rPr>
              <a:t>Οι  μαθητές καθίστανται ικανοί να</a:t>
            </a:r>
            <a:r>
              <a:rPr lang="el-GR" sz="1400" b="1" u="sng" dirty="0" smtClean="0">
                <a:solidFill>
                  <a:schemeClr val="accent2">
                    <a:lumMod val="75000"/>
                  </a:schemeClr>
                </a:solidFill>
              </a:rPr>
              <a:t>  </a:t>
            </a:r>
          </a:p>
          <a:p>
            <a:pPr algn="ctr">
              <a:buFont typeface="Wingdings" pitchFamily="2" charset="2"/>
              <a:buChar char="§"/>
            </a:pPr>
            <a:r>
              <a:rPr lang="el-GR" sz="1400" b="1" u="sng" dirty="0" smtClean="0">
                <a:solidFill>
                  <a:schemeClr val="accent2">
                    <a:lumMod val="75000"/>
                  </a:schemeClr>
                </a:solidFill>
              </a:rPr>
              <a:t> </a:t>
            </a:r>
            <a:r>
              <a:rPr lang="el-GR" sz="1400" dirty="0" smtClean="0">
                <a:solidFill>
                  <a:schemeClr val="accent2">
                    <a:lumMod val="75000"/>
                  </a:schemeClr>
                </a:solidFill>
              </a:rPr>
              <a:t>κάνουν επιλογές </a:t>
            </a:r>
            <a:r>
              <a:rPr lang="el-GR" sz="1400" b="1" u="sng" dirty="0" smtClean="0">
                <a:solidFill>
                  <a:schemeClr val="accent2">
                    <a:lumMod val="75000"/>
                  </a:schemeClr>
                </a:solidFill>
              </a:rPr>
              <a:t> </a:t>
            </a:r>
            <a:r>
              <a:rPr lang="el-GR" sz="1400" dirty="0" smtClean="0">
                <a:solidFill>
                  <a:schemeClr val="accent2">
                    <a:lumMod val="75000"/>
                  </a:schemeClr>
                </a:solidFill>
              </a:rPr>
              <a:t>τροφών, που προάγουν την Υγεία</a:t>
            </a:r>
          </a:p>
          <a:p>
            <a:pPr algn="ctr">
              <a:buFont typeface="Wingdings" pitchFamily="2" charset="2"/>
              <a:buChar char="§"/>
            </a:pPr>
            <a:r>
              <a:rPr lang="el-GR" sz="1400" dirty="0" smtClean="0">
                <a:solidFill>
                  <a:schemeClr val="accent2">
                    <a:lumMod val="75000"/>
                  </a:schemeClr>
                </a:solidFill>
              </a:rPr>
              <a:t>διαλέγουν τα θρεπτικά τρόφιμα στη σωστή ποσότητα</a:t>
            </a:r>
            <a:r>
              <a:rPr lang="el-GR" sz="1400" b="1" u="sng" dirty="0" smtClean="0">
                <a:solidFill>
                  <a:schemeClr val="accent2">
                    <a:lumMod val="75000"/>
                  </a:schemeClr>
                </a:solidFill>
              </a:rPr>
              <a:t>  </a:t>
            </a:r>
          </a:p>
          <a:p>
            <a:pPr algn="ctr">
              <a:buFont typeface="Wingdings" pitchFamily="2" charset="2"/>
              <a:buChar char="§"/>
            </a:pPr>
            <a:r>
              <a:rPr lang="el-GR" sz="1400" dirty="0" smtClean="0">
                <a:solidFill>
                  <a:schemeClr val="accent2">
                    <a:lumMod val="75000"/>
                  </a:schemeClr>
                </a:solidFill>
              </a:rPr>
              <a:t>γνωρίσουν τις υγιεινές</a:t>
            </a:r>
            <a:r>
              <a:rPr lang="el-GR" sz="1400" b="1" u="sng" dirty="0" smtClean="0">
                <a:solidFill>
                  <a:schemeClr val="accent2">
                    <a:lumMod val="75000"/>
                  </a:schemeClr>
                </a:solidFill>
              </a:rPr>
              <a:t>  </a:t>
            </a:r>
            <a:r>
              <a:rPr lang="el-GR" sz="1400" dirty="0" smtClean="0">
                <a:solidFill>
                  <a:schemeClr val="accent2">
                    <a:lumMod val="75000"/>
                  </a:schemeClr>
                </a:solidFill>
              </a:rPr>
              <a:t>διατροφικές συνήθειες ( στο πρωϊνό – δεκατιανό – γεύμα )</a:t>
            </a:r>
          </a:p>
          <a:p>
            <a:pPr algn="ctr">
              <a:buFont typeface="Wingdings" pitchFamily="2" charset="2"/>
              <a:buChar char="§"/>
            </a:pPr>
            <a:r>
              <a:rPr lang="el-GR" sz="1400" dirty="0" smtClean="0">
                <a:solidFill>
                  <a:schemeClr val="accent2">
                    <a:lumMod val="75000"/>
                  </a:schemeClr>
                </a:solidFill>
              </a:rPr>
              <a:t>αντιστοιχίζουν την εικόνα με το αντίστοιχο γράμμα, από το οποίο ξεκινά το όνομά της</a:t>
            </a:r>
            <a:r>
              <a:rPr lang="el-GR" sz="1400" b="1" u="sng" dirty="0" smtClean="0">
                <a:solidFill>
                  <a:schemeClr val="accent2">
                    <a:lumMod val="75000"/>
                  </a:schemeClr>
                </a:solidFill>
              </a:rPr>
              <a:t>  </a:t>
            </a:r>
          </a:p>
          <a:p>
            <a:pPr algn="ctr">
              <a:buFont typeface="Wingdings" pitchFamily="2" charset="2"/>
              <a:buChar char="§"/>
            </a:pPr>
            <a:r>
              <a:rPr lang="el-GR" sz="1400" dirty="0" smtClean="0">
                <a:solidFill>
                  <a:schemeClr val="accent2">
                    <a:lumMod val="75000"/>
                  </a:schemeClr>
                </a:solidFill>
              </a:rPr>
              <a:t>συνεργάζονται και να αλληλεπιδρούν, για να τελειώσουν μία άσκηση</a:t>
            </a:r>
            <a:r>
              <a:rPr lang="el-GR" sz="1400" b="1" u="sng" dirty="0" smtClean="0">
                <a:solidFill>
                  <a:schemeClr val="accent2">
                    <a:lumMod val="75000"/>
                  </a:schemeClr>
                </a:solidFill>
              </a:rPr>
              <a:t> </a:t>
            </a:r>
            <a:endParaRPr lang="el-GR" sz="1400" dirty="0" smtClean="0">
              <a:solidFill>
                <a:schemeClr val="accent2">
                  <a:lumMod val="75000"/>
                </a:schemeClr>
              </a:solidFill>
            </a:endParaRPr>
          </a:p>
          <a:p>
            <a:pPr>
              <a:buNone/>
            </a:pPr>
            <a:endParaRPr lang="el-GR" sz="1400" b="1" u="sng" dirty="0" smtClean="0">
              <a:solidFill>
                <a:schemeClr val="accent2">
                  <a:lumMod val="75000"/>
                </a:schemeClr>
              </a:solidFill>
            </a:endParaRPr>
          </a:p>
          <a:p>
            <a:pPr>
              <a:buNone/>
            </a:pPr>
            <a:r>
              <a:rPr lang="el-GR" sz="1400" b="1" u="sng" dirty="0" smtClean="0">
                <a:solidFill>
                  <a:schemeClr val="accent2">
                    <a:lumMod val="75000"/>
                  </a:schemeClr>
                </a:solidFill>
              </a:rPr>
              <a:t>                                                                                                      </a:t>
            </a:r>
            <a:r>
              <a:rPr lang="el-GR" sz="1400" dirty="0" smtClean="0">
                <a:solidFill>
                  <a:schemeClr val="accent2">
                    <a:lumMod val="75000"/>
                  </a:schemeClr>
                </a:solidFill>
              </a:rPr>
              <a:t> Δείχνουμε στα παιδιά </a:t>
            </a:r>
            <a:r>
              <a:rPr lang="el-GR" sz="1400" b="1" dirty="0" smtClean="0">
                <a:solidFill>
                  <a:schemeClr val="accent2">
                    <a:lumMod val="75000"/>
                  </a:schemeClr>
                </a:solidFill>
              </a:rPr>
              <a:t>το πιάτο της « Υγιεινής Διατροφής » </a:t>
            </a:r>
            <a:r>
              <a:rPr lang="el-GR" sz="1400" dirty="0" smtClean="0">
                <a:solidFill>
                  <a:schemeClr val="accent2">
                    <a:lumMod val="75000"/>
                  </a:schemeClr>
                </a:solidFill>
              </a:rPr>
              <a:t>Τους</a:t>
            </a:r>
          </a:p>
          <a:p>
            <a:pPr>
              <a:buNone/>
            </a:pPr>
            <a:r>
              <a:rPr lang="el-GR" sz="1400" b="1" u="sng" dirty="0" smtClean="0">
                <a:solidFill>
                  <a:schemeClr val="accent2">
                    <a:lumMod val="75000"/>
                  </a:schemeClr>
                </a:solidFill>
              </a:rPr>
              <a:t>                                                                                                       </a:t>
            </a:r>
            <a:r>
              <a:rPr lang="el-GR" sz="1400" dirty="0" smtClean="0">
                <a:solidFill>
                  <a:schemeClr val="accent2">
                    <a:lumMod val="75000"/>
                  </a:schemeClr>
                </a:solidFill>
              </a:rPr>
              <a:t>εξηγούμε πως είναι χωρισμένο σε τέσσερα κομμάτια. Ρωτάμε τα παιδιά                                                                                  παιδιά ποια χρώματα βλέπουν και ποιο κομμάτι είναι το μεγαλύτερο                                                                        μεγαλύτερο. Έπειτα ένας μαθητής μας διαβάζει κάθε λέξη που υπάρχει                                                                               υπάρχει μέσα σε κάθε κομμάτι. Ζητάμε από τους μαθητές μας να μας                                                                                       μας πούνε κάποια λαχανικά που γνωρίζουν, φρούτα, δημητριακά και                                                                                        κρεατικά.  Χωρίζονται σε ομάδες και η κάθε μία αναλαμβάνει να ζω                                                                                         ζωγραφίσει από μία από τις ομάδες που αναφέρθηκαν πιο πάνω.  Τον                                                                                       Τονίζουμε επίσης ότι το ελαιόλαδο είναι το πιο υγιεινό  στην διατροφ                                                                              διατροφή μας . Το νερό επίσης καθαρίζει τον οργανισμό μας από τις                                                                                        τις τοξίνες των τροφών και την ημέρα είναι καλό να πίνουμε 8                        </a:t>
            </a:r>
          </a:p>
          <a:p>
            <a:pPr>
              <a:buNone/>
            </a:pPr>
            <a:r>
              <a:rPr lang="el-GR" sz="1400" b="1" u="sng" dirty="0" smtClean="0">
                <a:solidFill>
                  <a:schemeClr val="accent2">
                    <a:lumMod val="75000"/>
                  </a:schemeClr>
                </a:solidFill>
              </a:rPr>
              <a:t>                                                                                               </a:t>
            </a:r>
            <a:r>
              <a:rPr lang="el-GR" sz="1400" b="1" dirty="0" smtClean="0">
                <a:solidFill>
                  <a:schemeClr val="accent2">
                    <a:lumMod val="75000"/>
                  </a:schemeClr>
                </a:solidFill>
              </a:rPr>
              <a:t>       </a:t>
            </a:r>
            <a:r>
              <a:rPr lang="el-GR" sz="1400" dirty="0" smtClean="0">
                <a:solidFill>
                  <a:schemeClr val="accent2">
                    <a:lumMod val="75000"/>
                  </a:schemeClr>
                </a:solidFill>
              </a:rPr>
              <a:t>ποτήρια</a:t>
            </a:r>
            <a:r>
              <a:rPr lang="el-GR" sz="1400" b="1" u="sng" dirty="0" smtClean="0">
                <a:solidFill>
                  <a:schemeClr val="accent2">
                    <a:lumMod val="75000"/>
                  </a:schemeClr>
                </a:solidFill>
              </a:rPr>
              <a:t> </a:t>
            </a:r>
            <a:r>
              <a:rPr lang="el-GR" sz="1400" dirty="0" smtClean="0">
                <a:solidFill>
                  <a:schemeClr val="accent2">
                    <a:lumMod val="75000"/>
                  </a:schemeClr>
                </a:solidFill>
              </a:rPr>
              <a:t>. </a:t>
            </a:r>
            <a:r>
              <a:rPr lang="el-GR" sz="1400" b="1" u="sng" dirty="0" smtClean="0">
                <a:solidFill>
                  <a:schemeClr val="accent2">
                    <a:lumMod val="75000"/>
                  </a:schemeClr>
                </a:solidFill>
              </a:rPr>
              <a:t> </a:t>
            </a:r>
          </a:p>
          <a:p>
            <a:pPr algn="ctr">
              <a:buFont typeface="Wingdings" pitchFamily="2" charset="2"/>
              <a:buChar char="§"/>
            </a:pPr>
            <a:endParaRPr lang="el-GR" sz="1400" b="1" u="sng" dirty="0" smtClean="0">
              <a:solidFill>
                <a:schemeClr val="accent2">
                  <a:lumMod val="75000"/>
                </a:schemeClr>
              </a:solidFill>
            </a:endParaRPr>
          </a:p>
          <a:p>
            <a:pPr>
              <a:buNone/>
            </a:pPr>
            <a:r>
              <a:rPr lang="el-GR" sz="1400" dirty="0" smtClean="0">
                <a:solidFill>
                  <a:schemeClr val="accent2">
                    <a:lumMod val="75000"/>
                  </a:schemeClr>
                </a:solidFill>
              </a:rPr>
              <a:t>                                                                                  </a:t>
            </a:r>
            <a:r>
              <a:rPr lang="el-GR" sz="1400" b="1" u="sng" dirty="0" smtClean="0">
                <a:solidFill>
                  <a:schemeClr val="accent2">
                    <a:lumMod val="75000"/>
                  </a:schemeClr>
                </a:solidFill>
              </a:rPr>
              <a:t> </a:t>
            </a:r>
            <a:endParaRPr lang="el-GR" sz="1600" b="1" u="sng" dirty="0" smtClean="0">
              <a:solidFill>
                <a:schemeClr val="accent2">
                  <a:lumMod val="75000"/>
                </a:schemeClr>
              </a:solidFill>
            </a:endParaRPr>
          </a:p>
          <a:p>
            <a:pPr>
              <a:buNone/>
            </a:pPr>
            <a:r>
              <a:rPr lang="el-GR" sz="1600" b="1" u="sng" dirty="0" smtClean="0">
                <a:solidFill>
                  <a:schemeClr val="accent2">
                    <a:lumMod val="75000"/>
                  </a:schemeClr>
                </a:solidFill>
              </a:rPr>
              <a:t>                               </a:t>
            </a:r>
            <a:endParaRPr lang="el-GR" sz="1400" b="1" u="sng" dirty="0" smtClean="0">
              <a:solidFill>
                <a:schemeClr val="accent2">
                  <a:lumMod val="75000"/>
                </a:schemeClr>
              </a:solidFill>
            </a:endParaRPr>
          </a:p>
          <a:p>
            <a:pPr algn="ctr">
              <a:buNone/>
            </a:pPr>
            <a:r>
              <a:rPr lang="el-GR" sz="2000" b="1" u="sng" dirty="0" smtClean="0">
                <a:solidFill>
                  <a:schemeClr val="accent2">
                    <a:lumMod val="75000"/>
                  </a:schemeClr>
                </a:solidFill>
              </a:rPr>
              <a:t>                                                   </a:t>
            </a:r>
          </a:p>
          <a:p>
            <a:pPr algn="ctr">
              <a:buNone/>
            </a:pPr>
            <a:endParaRPr lang="el-GR" sz="2000" b="1" u="sng" dirty="0" smtClean="0">
              <a:solidFill>
                <a:schemeClr val="accent2">
                  <a:lumMod val="75000"/>
                </a:schemeClr>
              </a:solidFill>
            </a:endParaRPr>
          </a:p>
          <a:p>
            <a:pPr>
              <a:buNone/>
            </a:pPr>
            <a:r>
              <a:rPr lang="el-GR" sz="2000" b="1" u="sng" dirty="0" smtClean="0">
                <a:solidFill>
                  <a:schemeClr val="accent2">
                    <a:lumMod val="75000"/>
                  </a:schemeClr>
                </a:solidFill>
              </a:rPr>
              <a:t>                                                         </a:t>
            </a:r>
          </a:p>
        </p:txBody>
      </p:sp>
      <p:pic>
        <p:nvPicPr>
          <p:cNvPr id="1028" name="Picture 4"/>
          <p:cNvPicPr>
            <a:picLocks noChangeAspect="1" noChangeArrowheads="1"/>
          </p:cNvPicPr>
          <p:nvPr/>
        </p:nvPicPr>
        <p:blipFill>
          <a:blip r:embed="rId2" cstate="print">
            <a:lum bright="20000" contrast="40000"/>
          </a:blip>
          <a:srcRect/>
          <a:stretch>
            <a:fillRect/>
          </a:stretch>
        </p:blipFill>
        <p:spPr bwMode="auto">
          <a:xfrm>
            <a:off x="107504" y="2492896"/>
            <a:ext cx="3813359" cy="2736304"/>
          </a:xfrm>
          <a:prstGeom prst="roundRect">
            <a:avLst/>
          </a:prstGeom>
          <a:noFill/>
          <a:ln w="9525">
            <a:noFill/>
            <a:miter lim="800000"/>
            <a:headEnd/>
            <a:tailEnd/>
          </a:ln>
        </p:spPr>
      </p:pic>
      <p:sp>
        <p:nvSpPr>
          <p:cNvPr id="4" name="Rectangle 3"/>
          <p:cNvSpPr/>
          <p:nvPr/>
        </p:nvSpPr>
        <p:spPr>
          <a:xfrm>
            <a:off x="3923928" y="2780928"/>
            <a:ext cx="216024" cy="28803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1333971" y="5517232"/>
            <a:ext cx="6786923" cy="923330"/>
          </a:xfrm>
          <a:prstGeom prst="rect">
            <a:avLst/>
          </a:prstGeom>
          <a:noFill/>
          <a:effectLst>
            <a:outerShdw blurRad="50800" dist="38100" dir="18900000" algn="bl" rotWithShape="0">
              <a:prstClr val="black">
                <a:alpha val="40000"/>
              </a:prstClr>
            </a:outerShdw>
          </a:effectLst>
        </p:spPr>
        <p:txBody>
          <a:bodyPr wrap="none" lIns="91440" tIns="45720" rIns="91440" bIns="45720">
            <a:spAutoFit/>
          </a:bodyPr>
          <a:lstStyle/>
          <a:p>
            <a:pPr algn="ct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Ας πιάσουμε δουλειά !</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Date Placeholder 5"/>
          <p:cNvSpPr>
            <a:spLocks noGrp="1"/>
          </p:cNvSpPr>
          <p:nvPr>
            <p:ph type="dt" sz="half" idx="10"/>
          </p:nvPr>
        </p:nvSpPr>
        <p:spPr/>
        <p:txBody>
          <a:bodyPr/>
          <a:lstStyle/>
          <a:p>
            <a:r>
              <a:rPr lang="el-GR" smtClean="0"/>
              <a:t>13/12/2021</a:t>
            </a:r>
            <a:endParaRPr lang="el-GR"/>
          </a:p>
        </p:txBody>
      </p:sp>
      <p:sp>
        <p:nvSpPr>
          <p:cNvPr id="9" name="Footer Placeholder 8"/>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0"/>
            <a:ext cx="9144000" cy="6858000"/>
          </a:xfrm>
          <a:solidFill>
            <a:schemeClr val="accent3">
              <a:lumMod val="40000"/>
              <a:lumOff val="60000"/>
            </a:schemeClr>
          </a:solidFill>
        </p:spPr>
        <p:txBody>
          <a:bodyPr/>
          <a:lstStyle/>
          <a:p>
            <a:pPr>
              <a:buNone/>
            </a:pPr>
            <a:endParaRPr lang="el-GR" dirty="0"/>
          </a:p>
        </p:txBody>
      </p:sp>
      <p:pic>
        <p:nvPicPr>
          <p:cNvPr id="2052" name="Picture 4"/>
          <p:cNvPicPr>
            <a:picLocks noChangeAspect="1" noChangeArrowheads="1"/>
          </p:cNvPicPr>
          <p:nvPr/>
        </p:nvPicPr>
        <p:blipFill>
          <a:blip r:embed="rId2" cstate="print"/>
          <a:srcRect/>
          <a:stretch>
            <a:fillRect/>
          </a:stretch>
        </p:blipFill>
        <p:spPr bwMode="auto">
          <a:xfrm>
            <a:off x="179512" y="116632"/>
            <a:ext cx="2232248" cy="2253735"/>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2555776" y="116632"/>
            <a:ext cx="2247297" cy="2232248"/>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4932040" y="116632"/>
            <a:ext cx="2160240" cy="2232248"/>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179512" y="2636912"/>
            <a:ext cx="2232248" cy="2160241"/>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2555776" y="2636912"/>
            <a:ext cx="2160240" cy="2160240"/>
          </a:xfrm>
          <a:prstGeom prst="rect">
            <a:avLst/>
          </a:prstGeom>
          <a:noFill/>
          <a:ln w="9525">
            <a:noFill/>
            <a:miter lim="800000"/>
            <a:headEnd/>
            <a:tailEnd/>
          </a:ln>
        </p:spPr>
      </p:pic>
      <p:pic>
        <p:nvPicPr>
          <p:cNvPr id="2057" name="Picture 9"/>
          <p:cNvPicPr>
            <a:picLocks noChangeAspect="1" noChangeArrowheads="1"/>
          </p:cNvPicPr>
          <p:nvPr/>
        </p:nvPicPr>
        <p:blipFill>
          <a:blip r:embed="rId7" cstate="print"/>
          <a:srcRect/>
          <a:stretch>
            <a:fillRect/>
          </a:stretch>
        </p:blipFill>
        <p:spPr bwMode="auto">
          <a:xfrm>
            <a:off x="4932040" y="2636912"/>
            <a:ext cx="2160240" cy="2160240"/>
          </a:xfrm>
          <a:prstGeom prst="rect">
            <a:avLst/>
          </a:prstGeom>
          <a:noFill/>
          <a:ln w="9525">
            <a:noFill/>
            <a:miter lim="800000"/>
            <a:headEnd/>
            <a:tailEnd/>
          </a:ln>
        </p:spPr>
      </p:pic>
      <p:pic>
        <p:nvPicPr>
          <p:cNvPr id="2058" name="Picture 10"/>
          <p:cNvPicPr>
            <a:picLocks noChangeAspect="1" noChangeArrowheads="1"/>
          </p:cNvPicPr>
          <p:nvPr/>
        </p:nvPicPr>
        <p:blipFill>
          <a:blip r:embed="rId8" cstate="print"/>
          <a:srcRect/>
          <a:stretch>
            <a:fillRect/>
          </a:stretch>
        </p:blipFill>
        <p:spPr bwMode="auto">
          <a:xfrm rot="5400000">
            <a:off x="6994593" y="358334"/>
            <a:ext cx="2232250" cy="1748845"/>
          </a:xfrm>
          <a:prstGeom prst="rect">
            <a:avLst/>
          </a:prstGeom>
          <a:noFill/>
          <a:ln w="9525">
            <a:noFill/>
            <a:miter lim="800000"/>
            <a:headEnd/>
            <a:tailEnd/>
          </a:ln>
        </p:spPr>
      </p:pic>
      <p:pic>
        <p:nvPicPr>
          <p:cNvPr id="2059" name="Picture 11"/>
          <p:cNvPicPr>
            <a:picLocks noChangeAspect="1" noChangeArrowheads="1"/>
          </p:cNvPicPr>
          <p:nvPr/>
        </p:nvPicPr>
        <p:blipFill>
          <a:blip r:embed="rId9" cstate="print"/>
          <a:srcRect/>
          <a:stretch>
            <a:fillRect/>
          </a:stretch>
        </p:blipFill>
        <p:spPr bwMode="auto">
          <a:xfrm>
            <a:off x="7236296" y="2636912"/>
            <a:ext cx="1728193" cy="2160240"/>
          </a:xfrm>
          <a:prstGeom prst="rect">
            <a:avLst/>
          </a:prstGeom>
          <a:noFill/>
          <a:ln w="9525">
            <a:noFill/>
            <a:miter lim="800000"/>
            <a:headEnd/>
            <a:tailEnd/>
          </a:ln>
        </p:spPr>
      </p:pic>
      <p:sp>
        <p:nvSpPr>
          <p:cNvPr id="15" name="Rectangle 14"/>
          <p:cNvSpPr/>
          <p:nvPr/>
        </p:nvSpPr>
        <p:spPr>
          <a:xfrm>
            <a:off x="539552" y="5229200"/>
            <a:ext cx="8064896" cy="108012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accent4">
                    <a:lumMod val="75000"/>
                  </a:schemeClr>
                </a:solidFill>
              </a:rPr>
              <a:t>Το δικό μας πιάτο της Υγιεινής διατροφής</a:t>
            </a:r>
            <a:endParaRPr lang="el-GR" sz="2400" b="1" dirty="0">
              <a:solidFill>
                <a:schemeClr val="accent4">
                  <a:lumMod val="75000"/>
                </a:schemeClr>
              </a:solidFill>
            </a:endParaRPr>
          </a:p>
        </p:txBody>
      </p:sp>
      <p:sp>
        <p:nvSpPr>
          <p:cNvPr id="12" name="Date Placeholder 11"/>
          <p:cNvSpPr>
            <a:spLocks noGrp="1"/>
          </p:cNvSpPr>
          <p:nvPr>
            <p:ph type="dt" sz="half" idx="10"/>
          </p:nvPr>
        </p:nvSpPr>
        <p:spPr/>
        <p:txBody>
          <a:bodyPr/>
          <a:lstStyle/>
          <a:p>
            <a:r>
              <a:rPr lang="el-GR" smtClean="0"/>
              <a:t>13/12/2021</a:t>
            </a:r>
            <a:endParaRPr lang="el-GR"/>
          </a:p>
        </p:txBody>
      </p:sp>
      <p:sp>
        <p:nvSpPr>
          <p:cNvPr id="14" name="Footer Placeholder 13"/>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57392"/>
          </a:xfrm>
          <a:solidFill>
            <a:schemeClr val="accent3">
              <a:lumMod val="40000"/>
              <a:lumOff val="60000"/>
            </a:schemeClr>
          </a:solidFill>
        </p:spPr>
        <p:txBody>
          <a:bodyPr/>
          <a:lstStyle/>
          <a:p>
            <a:pPr>
              <a:buNone/>
            </a:pPr>
            <a:r>
              <a:rPr lang="el-GR" smtClean="0"/>
              <a:t>                                                                                                      </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1331640" y="548680"/>
            <a:ext cx="6480720" cy="5836644"/>
          </a:xfrm>
          <a:prstGeom prst="rect">
            <a:avLst/>
          </a:prstGeom>
          <a:noFill/>
          <a:ln w="9525">
            <a:noFill/>
            <a:miter lim="800000"/>
            <a:headEnd/>
            <a:tailEnd/>
          </a:ln>
        </p:spPr>
      </p:pic>
      <p:sp>
        <p:nvSpPr>
          <p:cNvPr id="4" name="Rounded Rectangle 3"/>
          <p:cNvSpPr/>
          <p:nvPr/>
        </p:nvSpPr>
        <p:spPr>
          <a:xfrm>
            <a:off x="3563888" y="260648"/>
            <a:ext cx="2376264" cy="576064"/>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4">
                    <a:lumMod val="75000"/>
                  </a:schemeClr>
                </a:solidFill>
              </a:rPr>
              <a:t>Ομαδική εργασία !</a:t>
            </a:r>
            <a:endParaRPr lang="el-GR" dirty="0">
              <a:solidFill>
                <a:schemeClr val="accent4">
                  <a:lumMod val="75000"/>
                </a:schemeClr>
              </a:solidFill>
            </a:endParaRPr>
          </a:p>
        </p:txBody>
      </p:sp>
      <p:sp>
        <p:nvSpPr>
          <p:cNvPr id="5" name="Date Placeholder 4"/>
          <p:cNvSpPr>
            <a:spLocks noGrp="1"/>
          </p:cNvSpPr>
          <p:nvPr>
            <p:ph type="dt" sz="half" idx="10"/>
          </p:nvPr>
        </p:nvSpPr>
        <p:spPr/>
        <p:txBody>
          <a:bodyPr/>
          <a:lstStyle/>
          <a:p>
            <a:r>
              <a:rPr lang="el-GR" smtClean="0"/>
              <a:t>13/12/2021</a:t>
            </a:r>
            <a:endParaRPr lang="el-GR"/>
          </a:p>
        </p:txBody>
      </p:sp>
      <p:sp>
        <p:nvSpPr>
          <p:cNvPr id="7" name="Footer Placeholder 6"/>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57392"/>
          </a:xfrm>
          <a:solidFill>
            <a:schemeClr val="accent3">
              <a:lumMod val="40000"/>
              <a:lumOff val="60000"/>
            </a:schemeClr>
          </a:solidFill>
        </p:spPr>
        <p:txBody>
          <a:bodyPr/>
          <a:lstStyle/>
          <a:p>
            <a:pPr>
              <a:buNone/>
            </a:pPr>
            <a:r>
              <a:rPr lang="el-GR" dirty="0" smtClean="0"/>
              <a:t>                                                                                                    </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827584" y="980728"/>
            <a:ext cx="3510543" cy="527990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932040" y="1052736"/>
            <a:ext cx="3422626" cy="5258301"/>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l-GR" smtClean="0"/>
              <a:t>13/12/2021</a:t>
            </a:r>
            <a:endParaRPr lang="el-GR"/>
          </a:p>
        </p:txBody>
      </p:sp>
      <p:sp>
        <p:nvSpPr>
          <p:cNvPr id="7" name="Footer Placeholder 6"/>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57392"/>
          </a:xfrm>
          <a:solidFill>
            <a:schemeClr val="accent3">
              <a:lumMod val="40000"/>
              <a:lumOff val="60000"/>
            </a:schemeClr>
          </a:solidFill>
        </p:spPr>
        <p:txBody>
          <a:bodyPr/>
          <a:lstStyle/>
          <a:p>
            <a:pPr>
              <a:buNone/>
            </a:pPr>
            <a:r>
              <a:rPr lang="el-GR" dirty="0" smtClean="0"/>
              <a:t>                                                                                                    </a:t>
            </a: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4067944" y="404664"/>
            <a:ext cx="4680520" cy="6048672"/>
          </a:xfrm>
          <a:prstGeom prst="rect">
            <a:avLst/>
          </a:prstGeom>
          <a:noFill/>
          <a:ln w="9525">
            <a:noFill/>
            <a:miter lim="800000"/>
            <a:headEnd/>
            <a:tailEnd/>
          </a:ln>
        </p:spPr>
      </p:pic>
      <p:sp>
        <p:nvSpPr>
          <p:cNvPr id="4" name="Rectangle 3"/>
          <p:cNvSpPr/>
          <p:nvPr/>
        </p:nvSpPr>
        <p:spPr>
          <a:xfrm rot="20851492">
            <a:off x="-490911" y="2416834"/>
            <a:ext cx="5558380" cy="2400657"/>
          </a:xfrm>
          <a:prstGeom prst="rect">
            <a:avLst/>
          </a:prstGeom>
          <a:noFill/>
        </p:spPr>
        <p:txBody>
          <a:bodyPr wrap="square" lIns="91440" tIns="45720" rIns="91440" bIns="45720">
            <a:spAutoFit/>
            <a:scene3d>
              <a:camera prst="perspectiveContrastingRightFacing"/>
              <a:lightRig rig="threePt" dir="t"/>
            </a:scene3d>
          </a:bodyPr>
          <a:lstStyle/>
          <a:p>
            <a:pPr algn="ctr"/>
            <a:r>
              <a:rPr lang="el-GR" sz="3200" b="1" dirty="0" smtClean="0">
                <a:ln w="19050">
                  <a:solidFill>
                    <a:schemeClr val="accent1">
                      <a:lumMod val="75000"/>
                    </a:schemeClr>
                  </a:solidFill>
                  <a:prstDash val="solid"/>
                </a:ln>
                <a:solidFill>
                  <a:schemeClr val="accent2">
                    <a:lumMod val="75000"/>
                  </a:schemeClr>
                </a:solidFill>
                <a:effectLst>
                  <a:outerShdw blurRad="50000" dist="50800" dir="7500000" algn="tl">
                    <a:srgbClr val="000000">
                      <a:shade val="5000"/>
                      <a:alpha val="35000"/>
                    </a:srgbClr>
                  </a:outerShdw>
                </a:effectLst>
              </a:rPr>
              <a:t>... και η κ. Μαρία έδωσε στα παιδιά</a:t>
            </a:r>
          </a:p>
          <a:p>
            <a:pPr algn="ctr"/>
            <a:r>
              <a:rPr lang="el-GR" sz="3200" b="1" dirty="0" smtClean="0">
                <a:ln w="19050">
                  <a:solidFill>
                    <a:schemeClr val="accent1">
                      <a:lumMod val="75000"/>
                    </a:schemeClr>
                  </a:solidFill>
                  <a:prstDash val="solid"/>
                </a:ln>
                <a:solidFill>
                  <a:schemeClr val="accent2">
                    <a:lumMod val="75000"/>
                  </a:schemeClr>
                </a:solidFill>
                <a:effectLst>
                  <a:outerShdw blurRad="50000" dist="50800" dir="7500000" algn="tl">
                    <a:srgbClr val="000000">
                      <a:shade val="5000"/>
                      <a:alpha val="35000"/>
                    </a:srgbClr>
                  </a:outerShdw>
                </a:effectLst>
              </a:rPr>
              <a:t>νόστιμες μπανανούλες !!!</a:t>
            </a:r>
          </a:p>
          <a:p>
            <a:pPr algn="ctr"/>
            <a:r>
              <a:rPr lang="el-GR"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2052" name="Picture 4"/>
          <p:cNvPicPr>
            <a:picLocks noChangeAspect="1" noChangeArrowheads="1"/>
          </p:cNvPicPr>
          <p:nvPr/>
        </p:nvPicPr>
        <p:blipFill>
          <a:blip r:embed="rId3" cstate="print"/>
          <a:srcRect/>
          <a:stretch>
            <a:fillRect/>
          </a:stretch>
        </p:blipFill>
        <p:spPr bwMode="auto">
          <a:xfrm rot="1165344">
            <a:off x="1043608" y="548680"/>
            <a:ext cx="1381125" cy="158115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rot="20484687">
            <a:off x="1187624" y="4725144"/>
            <a:ext cx="1381125" cy="158115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r>
              <a:rPr lang="el-GR" smtClean="0"/>
              <a:t>13/12/2021</a:t>
            </a:r>
            <a:endParaRPr lang="el-GR"/>
          </a:p>
        </p:txBody>
      </p:sp>
      <p:sp>
        <p:nvSpPr>
          <p:cNvPr id="10" name="Footer Placeholder 9"/>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57392"/>
          </a:xfrm>
          <a:solidFill>
            <a:schemeClr val="accent3">
              <a:lumMod val="40000"/>
              <a:lumOff val="60000"/>
            </a:schemeClr>
          </a:solidFill>
        </p:spPr>
        <p:txBody>
          <a:bodyPr>
            <a:normAutofit/>
          </a:bodyPr>
          <a:lstStyle/>
          <a:p>
            <a:pPr>
              <a:buNone/>
            </a:pPr>
            <a:endParaRPr lang="el-GR" sz="1800" dirty="0" smtClean="0"/>
          </a:p>
          <a:p>
            <a:pPr algn="ctr">
              <a:buNone/>
            </a:pPr>
            <a:r>
              <a:rPr lang="el-GR" sz="1800" dirty="0" smtClean="0"/>
              <a:t>         </a:t>
            </a:r>
            <a:r>
              <a:rPr lang="el-GR" sz="1800" dirty="0" smtClean="0">
                <a:solidFill>
                  <a:schemeClr val="accent3">
                    <a:lumMod val="75000"/>
                  </a:schemeClr>
                </a:solidFill>
              </a:rPr>
              <a:t>Όταν επιστρέψαμε στο νηπιαγωγείο, τα παιδάκια μας ζωγράφισαν τις εντυπώσεις τους</a:t>
            </a:r>
          </a:p>
          <a:p>
            <a:pPr algn="ctr">
              <a:buNone/>
            </a:pPr>
            <a:r>
              <a:rPr lang="el-GR" sz="1800" dirty="0" smtClean="0">
                <a:solidFill>
                  <a:schemeClr val="accent3">
                    <a:lumMod val="75000"/>
                  </a:schemeClr>
                </a:solidFill>
              </a:rPr>
              <a:t>         από την επίσκεψή μας στο μανάβικο της κυρίας Μαρίας !!!</a:t>
            </a:r>
          </a:p>
          <a:p>
            <a:pPr>
              <a:buNone/>
            </a:pPr>
            <a:endParaRPr lang="el-GR" sz="1800" dirty="0" smtClean="0">
              <a:solidFill>
                <a:schemeClr val="accent3">
                  <a:lumMod val="75000"/>
                </a:schemeClr>
              </a:solidFill>
            </a:endParaRPr>
          </a:p>
          <a:p>
            <a:pPr>
              <a:buNone/>
            </a:pPr>
            <a:endParaRPr lang="el-GR" sz="1800" dirty="0"/>
          </a:p>
        </p:txBody>
      </p:sp>
      <p:pic>
        <p:nvPicPr>
          <p:cNvPr id="3074" name="Picture 2" descr="C:\Users\stelios\Desktop\ΔΙΑΤΡΟΦΗ - ΦΩΤΟ ΓΕΝΙΚΑ\ΦΩΤΟ 5ου Εργαστηρίου Ιωάννα - ΔΙΑΤΡΟΦΗ\25.JPG"/>
          <p:cNvPicPr>
            <a:picLocks noChangeAspect="1" noChangeArrowheads="1"/>
          </p:cNvPicPr>
          <p:nvPr/>
        </p:nvPicPr>
        <p:blipFill>
          <a:blip r:embed="rId2" cstate="print"/>
          <a:srcRect/>
          <a:stretch>
            <a:fillRect/>
          </a:stretch>
        </p:blipFill>
        <p:spPr bwMode="auto">
          <a:xfrm>
            <a:off x="683568" y="1196752"/>
            <a:ext cx="2734784" cy="2043683"/>
          </a:xfrm>
          <a:prstGeom prst="rect">
            <a:avLst/>
          </a:prstGeom>
          <a:noFill/>
        </p:spPr>
      </p:pic>
      <p:pic>
        <p:nvPicPr>
          <p:cNvPr id="3075" name="Picture 3" descr="C:\Users\stelios\Desktop\ΔΙΑΤΡΟΦΗ - ΦΩΤΟ ΓΕΝΙΚΑ\ΦΩΤΟ 5ου Εργαστηρίου Ιωάννα - ΔΙΑΤΡΟΦΗ\26.JPG"/>
          <p:cNvPicPr>
            <a:picLocks noChangeAspect="1" noChangeArrowheads="1"/>
          </p:cNvPicPr>
          <p:nvPr/>
        </p:nvPicPr>
        <p:blipFill>
          <a:blip r:embed="rId3" cstate="print">
            <a:lum bright="10000" contrast="10000"/>
          </a:blip>
          <a:srcRect/>
          <a:stretch>
            <a:fillRect/>
          </a:stretch>
        </p:blipFill>
        <p:spPr bwMode="auto">
          <a:xfrm rot="5400000">
            <a:off x="446693" y="3881899"/>
            <a:ext cx="2719958" cy="2102192"/>
          </a:xfrm>
          <a:prstGeom prst="rect">
            <a:avLst/>
          </a:prstGeom>
          <a:noFill/>
        </p:spPr>
      </p:pic>
      <p:pic>
        <p:nvPicPr>
          <p:cNvPr id="3076" name="Picture 4" descr="C:\Users\stelios\Desktop\ΔΙΑΤΡΟΦΗ - ΦΩΤΟ ΓΕΝΙΚΑ\ΦΩΤΟ 5ου Εργαστηρίου Ιωάννα - ΔΙΑΤΡΟΦΗ\27.JPG"/>
          <p:cNvPicPr>
            <a:picLocks noChangeAspect="1" noChangeArrowheads="1"/>
          </p:cNvPicPr>
          <p:nvPr/>
        </p:nvPicPr>
        <p:blipFill>
          <a:blip r:embed="rId4" cstate="print"/>
          <a:srcRect/>
          <a:stretch>
            <a:fillRect/>
          </a:stretch>
        </p:blipFill>
        <p:spPr bwMode="auto">
          <a:xfrm rot="5400000">
            <a:off x="3462600" y="1514064"/>
            <a:ext cx="2561653" cy="1927030"/>
          </a:xfrm>
          <a:prstGeom prst="rect">
            <a:avLst/>
          </a:prstGeom>
          <a:noFill/>
        </p:spPr>
      </p:pic>
      <p:pic>
        <p:nvPicPr>
          <p:cNvPr id="3077" name="Picture 5" descr="C:\Users\stelios\Desktop\ΔΙΑΤΡΟΦΗ - ΦΩΤΟ ΓΕΝΙΚΑ\ΦΩΤΟ 5ου Εργαστηρίου Ιωάννα - ΔΙΑΤΡΟΦΗ\28.JPG"/>
          <p:cNvPicPr>
            <a:picLocks noChangeAspect="1" noChangeArrowheads="1"/>
          </p:cNvPicPr>
          <p:nvPr/>
        </p:nvPicPr>
        <p:blipFill>
          <a:blip r:embed="rId5" cstate="print">
            <a:lum/>
          </a:blip>
          <a:srcRect/>
          <a:stretch>
            <a:fillRect/>
          </a:stretch>
        </p:blipFill>
        <p:spPr bwMode="auto">
          <a:xfrm>
            <a:off x="6012160" y="1196752"/>
            <a:ext cx="2687944" cy="2016224"/>
          </a:xfrm>
          <a:prstGeom prst="rect">
            <a:avLst/>
          </a:prstGeom>
          <a:noFill/>
        </p:spPr>
      </p:pic>
      <p:pic>
        <p:nvPicPr>
          <p:cNvPr id="3078" name="Picture 6" descr="C:\Users\stelios\Desktop\ΔΙΑΤΡΟΦΗ - ΦΩΤΟ ΓΕΝΙΚΑ\ΦΩΤΟ 5ου Εργαστηρίου Ιωάννα - ΔΙΑΤΡΟΦΗ\29.JPG"/>
          <p:cNvPicPr>
            <a:picLocks noChangeAspect="1" noChangeArrowheads="1"/>
          </p:cNvPicPr>
          <p:nvPr/>
        </p:nvPicPr>
        <p:blipFill>
          <a:blip r:embed="rId6" cstate="print"/>
          <a:srcRect/>
          <a:stretch>
            <a:fillRect/>
          </a:stretch>
        </p:blipFill>
        <p:spPr bwMode="auto">
          <a:xfrm rot="5400000">
            <a:off x="6386689" y="3918567"/>
            <a:ext cx="2734784" cy="2043683"/>
          </a:xfrm>
          <a:prstGeom prst="rect">
            <a:avLst/>
          </a:prstGeom>
          <a:noFill/>
        </p:spPr>
      </p:pic>
      <p:pic>
        <p:nvPicPr>
          <p:cNvPr id="3079" name="Picture 7" descr="C:\Users\stelios\Desktop\ΔΙΑΤΡΟΦΗ - ΦΩΤΟ ΓΕΝΙΚΑ\ΦΩΤΟ 5ου Εργαστηρίου Ιωάννα - ΔΙΑΤΡΟΦΗ\30.JPG"/>
          <p:cNvPicPr>
            <a:picLocks noChangeAspect="1" noChangeArrowheads="1"/>
          </p:cNvPicPr>
          <p:nvPr/>
        </p:nvPicPr>
        <p:blipFill>
          <a:blip r:embed="rId7" cstate="print"/>
          <a:srcRect/>
          <a:stretch>
            <a:fillRect/>
          </a:stretch>
        </p:blipFill>
        <p:spPr bwMode="auto">
          <a:xfrm>
            <a:off x="3275856" y="4077072"/>
            <a:ext cx="3024336" cy="2256384"/>
          </a:xfrm>
          <a:prstGeom prst="rect">
            <a:avLst/>
          </a:prstGeom>
          <a:noFill/>
        </p:spPr>
      </p:pic>
      <p:sp>
        <p:nvSpPr>
          <p:cNvPr id="9" name="Date Placeholder 8"/>
          <p:cNvSpPr>
            <a:spLocks noGrp="1"/>
          </p:cNvSpPr>
          <p:nvPr>
            <p:ph type="dt" sz="half" idx="10"/>
          </p:nvPr>
        </p:nvSpPr>
        <p:spPr/>
        <p:txBody>
          <a:bodyPr/>
          <a:lstStyle/>
          <a:p>
            <a:r>
              <a:rPr lang="el-GR" smtClean="0"/>
              <a:t>13/12/2021</a:t>
            </a:r>
            <a:endParaRPr lang="el-GR"/>
          </a:p>
        </p:txBody>
      </p:sp>
      <p:sp>
        <p:nvSpPr>
          <p:cNvPr id="11" name="Footer Placeholder 10"/>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a:solidFill>
            <a:schemeClr val="accent3">
              <a:lumMod val="40000"/>
              <a:lumOff val="60000"/>
            </a:schemeClr>
          </a:solidFill>
        </p:spPr>
        <p:txBody>
          <a:bodyPr/>
          <a:lstStyle/>
          <a:p>
            <a:pPr algn="ctr">
              <a:buNone/>
            </a:pPr>
            <a:endParaRPr lang="el-GR" dirty="0" smtClean="0"/>
          </a:p>
          <a:p>
            <a:pPr algn="ctr">
              <a:buNone/>
            </a:pPr>
            <a:r>
              <a:rPr lang="el-GR" b="1" dirty="0" smtClean="0">
                <a:solidFill>
                  <a:schemeClr val="accent4">
                    <a:lumMod val="75000"/>
                  </a:schemeClr>
                </a:solidFill>
              </a:rPr>
              <a:t>« Διατρέφομαι σωστά και ισορροπημένα</a:t>
            </a:r>
          </a:p>
          <a:p>
            <a:pPr algn="ctr">
              <a:buNone/>
            </a:pPr>
            <a:r>
              <a:rPr lang="el-GR" b="1" dirty="0" smtClean="0">
                <a:solidFill>
                  <a:schemeClr val="accent4">
                    <a:lumMod val="75000"/>
                  </a:schemeClr>
                </a:solidFill>
              </a:rPr>
              <a:t>... </a:t>
            </a:r>
            <a:r>
              <a:rPr lang="el-GR" b="1" dirty="0">
                <a:solidFill>
                  <a:schemeClr val="accent4">
                    <a:lumMod val="75000"/>
                  </a:schemeClr>
                </a:solidFill>
              </a:rPr>
              <a:t>ζ</a:t>
            </a:r>
            <a:r>
              <a:rPr lang="el-GR" b="1" dirty="0" smtClean="0">
                <a:solidFill>
                  <a:schemeClr val="accent4">
                    <a:lumMod val="75000"/>
                  </a:schemeClr>
                </a:solidFill>
              </a:rPr>
              <a:t>ω καλά !»</a:t>
            </a:r>
          </a:p>
          <a:p>
            <a:pPr algn="ctr">
              <a:buNone/>
            </a:pPr>
            <a:endParaRPr lang="el-GR" sz="2400" b="1" dirty="0" smtClean="0">
              <a:solidFill>
                <a:schemeClr val="accent2">
                  <a:lumMod val="75000"/>
                </a:schemeClr>
              </a:solidFill>
            </a:endParaRPr>
          </a:p>
          <a:p>
            <a:pPr algn="ctr">
              <a:buNone/>
            </a:pPr>
            <a:r>
              <a:rPr lang="el-GR" sz="2400" b="1" dirty="0" smtClean="0">
                <a:solidFill>
                  <a:schemeClr val="accent2">
                    <a:lumMod val="75000"/>
                  </a:schemeClr>
                </a:solidFill>
              </a:rPr>
              <a:t>5</a:t>
            </a:r>
            <a:r>
              <a:rPr lang="el-GR" sz="2400" b="1" baseline="30000" dirty="0" smtClean="0">
                <a:solidFill>
                  <a:schemeClr val="accent2">
                    <a:lumMod val="75000"/>
                  </a:schemeClr>
                </a:solidFill>
              </a:rPr>
              <a:t>ο</a:t>
            </a:r>
            <a:r>
              <a:rPr lang="el-GR" sz="2400" b="1" dirty="0" smtClean="0">
                <a:solidFill>
                  <a:schemeClr val="accent2">
                    <a:lumMod val="75000"/>
                  </a:schemeClr>
                </a:solidFill>
              </a:rPr>
              <a:t> νηπιαγωγείο Μουρνιών</a:t>
            </a:r>
          </a:p>
          <a:p>
            <a:pPr algn="ctr">
              <a:buNone/>
            </a:pPr>
            <a:r>
              <a:rPr lang="el-GR" sz="2400" b="1" u="sng" dirty="0" smtClean="0">
                <a:solidFill>
                  <a:schemeClr val="accent2">
                    <a:lumMod val="75000"/>
                  </a:schemeClr>
                </a:solidFill>
              </a:rPr>
              <a:t>Τάξη</a:t>
            </a:r>
            <a:r>
              <a:rPr lang="en-US" sz="2400" b="1" u="sng" dirty="0" smtClean="0">
                <a:solidFill>
                  <a:schemeClr val="accent2">
                    <a:lumMod val="75000"/>
                  </a:schemeClr>
                </a:solidFill>
              </a:rPr>
              <a:t>:</a:t>
            </a:r>
            <a:r>
              <a:rPr lang="en-US" sz="2400" b="1" dirty="0" smtClean="0">
                <a:solidFill>
                  <a:schemeClr val="accent2">
                    <a:lumMod val="75000"/>
                  </a:schemeClr>
                </a:solidFill>
              </a:rPr>
              <a:t> </a:t>
            </a:r>
            <a:r>
              <a:rPr lang="el-GR" sz="2400" b="1" dirty="0" smtClean="0">
                <a:solidFill>
                  <a:schemeClr val="accent2">
                    <a:lumMod val="75000"/>
                  </a:schemeClr>
                </a:solidFill>
              </a:rPr>
              <a:t>νήπια/προνήπια</a:t>
            </a:r>
          </a:p>
          <a:p>
            <a:pPr algn="ctr">
              <a:buNone/>
            </a:pPr>
            <a:r>
              <a:rPr lang="el-GR" sz="2400" b="1" u="sng" dirty="0" smtClean="0">
                <a:solidFill>
                  <a:schemeClr val="accent2">
                    <a:lumMod val="75000"/>
                  </a:schemeClr>
                </a:solidFill>
              </a:rPr>
              <a:t>Αριθμός μαθητών</a:t>
            </a:r>
            <a:r>
              <a:rPr lang="en-US" sz="2400" b="1" u="sng" dirty="0" smtClean="0">
                <a:solidFill>
                  <a:schemeClr val="accent2">
                    <a:lumMod val="75000"/>
                  </a:schemeClr>
                </a:solidFill>
              </a:rPr>
              <a:t>: </a:t>
            </a:r>
            <a:r>
              <a:rPr lang="en-US" sz="2400" b="1" dirty="0" smtClean="0">
                <a:solidFill>
                  <a:schemeClr val="accent2">
                    <a:lumMod val="75000"/>
                  </a:schemeClr>
                </a:solidFill>
              </a:rPr>
              <a:t>18</a:t>
            </a:r>
          </a:p>
          <a:p>
            <a:pPr>
              <a:buNone/>
            </a:pPr>
            <a:r>
              <a:rPr lang="en-US" sz="2400" b="1" dirty="0">
                <a:solidFill>
                  <a:schemeClr val="accent2">
                    <a:lumMod val="75000"/>
                  </a:schemeClr>
                </a:solidFill>
              </a:rPr>
              <a:t> </a:t>
            </a:r>
            <a:r>
              <a:rPr lang="en-US" sz="2400" b="1" dirty="0" smtClean="0">
                <a:solidFill>
                  <a:schemeClr val="accent2">
                    <a:lumMod val="75000"/>
                  </a:schemeClr>
                </a:solidFill>
              </a:rPr>
              <a:t>                                            </a:t>
            </a:r>
            <a:r>
              <a:rPr lang="el-GR" sz="2400" b="1" dirty="0" smtClean="0">
                <a:solidFill>
                  <a:schemeClr val="accent2">
                    <a:lumMod val="75000"/>
                  </a:schemeClr>
                </a:solidFill>
              </a:rPr>
              <a:t>          </a:t>
            </a:r>
            <a:r>
              <a:rPr lang="en-US" sz="2400" b="1" dirty="0" smtClean="0">
                <a:solidFill>
                  <a:schemeClr val="accent2">
                    <a:lumMod val="75000"/>
                  </a:schemeClr>
                </a:solidFill>
              </a:rPr>
              <a:t> </a:t>
            </a:r>
            <a:r>
              <a:rPr lang="el-GR" sz="2400" b="1" dirty="0" smtClean="0">
                <a:solidFill>
                  <a:schemeClr val="accent2">
                    <a:lumMod val="75000"/>
                  </a:schemeClr>
                </a:solidFill>
              </a:rPr>
              <a:t>Αγόρια</a:t>
            </a:r>
            <a:r>
              <a:rPr lang="en-US" sz="2400" b="1" dirty="0" smtClean="0">
                <a:solidFill>
                  <a:schemeClr val="accent2">
                    <a:lumMod val="75000"/>
                  </a:schemeClr>
                </a:solidFill>
              </a:rPr>
              <a:t>:</a:t>
            </a:r>
            <a:r>
              <a:rPr lang="el-GR" sz="2400" b="1" dirty="0" smtClean="0">
                <a:solidFill>
                  <a:schemeClr val="accent2">
                    <a:lumMod val="75000"/>
                  </a:schemeClr>
                </a:solidFill>
              </a:rPr>
              <a:t> 9</a:t>
            </a:r>
          </a:p>
          <a:p>
            <a:pPr>
              <a:buNone/>
            </a:pPr>
            <a:r>
              <a:rPr lang="el-GR" sz="2400" b="1" dirty="0">
                <a:solidFill>
                  <a:schemeClr val="accent2">
                    <a:lumMod val="75000"/>
                  </a:schemeClr>
                </a:solidFill>
              </a:rPr>
              <a:t> </a:t>
            </a:r>
            <a:r>
              <a:rPr lang="el-GR" sz="2400" b="1" dirty="0" smtClean="0">
                <a:solidFill>
                  <a:schemeClr val="accent2">
                    <a:lumMod val="75000"/>
                  </a:schemeClr>
                </a:solidFill>
              </a:rPr>
              <a:t>                                                      Κορίτσια</a:t>
            </a:r>
            <a:r>
              <a:rPr lang="en-US" sz="2400" b="1" dirty="0" smtClean="0">
                <a:solidFill>
                  <a:schemeClr val="accent2">
                    <a:lumMod val="75000"/>
                  </a:schemeClr>
                </a:solidFill>
              </a:rPr>
              <a:t>: 9</a:t>
            </a:r>
          </a:p>
          <a:p>
            <a:pPr algn="ctr">
              <a:buNone/>
            </a:pPr>
            <a:endParaRPr lang="el-GR" sz="2400" b="1" u="sng" dirty="0" smtClean="0">
              <a:solidFill>
                <a:schemeClr val="accent2">
                  <a:lumMod val="75000"/>
                </a:schemeClr>
              </a:solidFill>
            </a:endParaRPr>
          </a:p>
          <a:p>
            <a:pPr algn="ctr">
              <a:buNone/>
            </a:pPr>
            <a:r>
              <a:rPr lang="el-GR" sz="2400" b="1" u="sng" dirty="0" smtClean="0">
                <a:solidFill>
                  <a:schemeClr val="accent2">
                    <a:lumMod val="75000"/>
                  </a:schemeClr>
                </a:solidFill>
              </a:rPr>
              <a:t>Υπεύθυνη προγράμματος</a:t>
            </a:r>
            <a:r>
              <a:rPr lang="en-US" sz="2400" b="1" dirty="0" smtClean="0">
                <a:solidFill>
                  <a:schemeClr val="accent2">
                    <a:lumMod val="75000"/>
                  </a:schemeClr>
                </a:solidFill>
              </a:rPr>
              <a:t> </a:t>
            </a:r>
            <a:endParaRPr lang="el-GR" sz="2400" b="1" dirty="0" smtClean="0">
              <a:solidFill>
                <a:schemeClr val="accent2">
                  <a:lumMod val="75000"/>
                </a:schemeClr>
              </a:solidFill>
            </a:endParaRPr>
          </a:p>
          <a:p>
            <a:pPr algn="ctr">
              <a:buNone/>
            </a:pPr>
            <a:r>
              <a:rPr lang="el-GR" sz="2400" b="1" dirty="0" smtClean="0">
                <a:solidFill>
                  <a:schemeClr val="accent2">
                    <a:lumMod val="75000"/>
                  </a:schemeClr>
                </a:solidFill>
              </a:rPr>
              <a:t>Αγιώτου Ιωάννα</a:t>
            </a:r>
            <a:endParaRPr lang="en-US" sz="2400" b="1" dirty="0" smtClean="0">
              <a:solidFill>
                <a:schemeClr val="accent2">
                  <a:lumMod val="75000"/>
                </a:schemeClr>
              </a:solidFill>
            </a:endParaRPr>
          </a:p>
          <a:p>
            <a:pPr algn="ctr">
              <a:buNone/>
            </a:pPr>
            <a:endParaRPr lang="el-GR" sz="2400" b="1" dirty="0">
              <a:solidFill>
                <a:schemeClr val="accent2">
                  <a:lumMod val="75000"/>
                </a:schemeClr>
              </a:solidFill>
            </a:endParaRPr>
          </a:p>
        </p:txBody>
      </p:sp>
      <p:sp>
        <p:nvSpPr>
          <p:cNvPr id="3" name="Date Placeholder 2"/>
          <p:cNvSpPr>
            <a:spLocks noGrp="1"/>
          </p:cNvSpPr>
          <p:nvPr>
            <p:ph type="dt" sz="half" idx="10"/>
          </p:nvPr>
        </p:nvSpPr>
        <p:spPr/>
        <p:txBody>
          <a:bodyPr/>
          <a:lstStyle/>
          <a:p>
            <a:r>
              <a:rPr lang="el-GR" smtClean="0"/>
              <a:t>13/12/2021</a:t>
            </a:r>
            <a:endParaRPr lang="el-GR"/>
          </a:p>
        </p:txBody>
      </p:sp>
      <p:sp>
        <p:nvSpPr>
          <p:cNvPr id="6" name="Footer Placeholder 5"/>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split orient="ver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57392"/>
          </a:xfrm>
          <a:solidFill>
            <a:schemeClr val="accent3">
              <a:lumMod val="40000"/>
              <a:lumOff val="60000"/>
            </a:schemeClr>
          </a:solidFill>
        </p:spPr>
        <p:txBody>
          <a:bodyPr/>
          <a:lstStyle/>
          <a:p>
            <a:pPr>
              <a:buNone/>
            </a:pPr>
            <a:r>
              <a:rPr lang="el-GR" dirty="0" smtClean="0"/>
              <a:t>                                                 </a:t>
            </a:r>
          </a:p>
          <a:p>
            <a:pPr>
              <a:buNone/>
            </a:pPr>
            <a:endParaRPr lang="el-GR" dirty="0" smtClean="0"/>
          </a:p>
          <a:p>
            <a:pPr>
              <a:buNone/>
            </a:pPr>
            <a:r>
              <a:rPr lang="el-GR" dirty="0" smtClean="0"/>
              <a:t>                                              </a:t>
            </a:r>
            <a:endParaRPr lang="el-GR" dirty="0"/>
          </a:p>
        </p:txBody>
      </p:sp>
      <p:pic>
        <p:nvPicPr>
          <p:cNvPr id="4100" name="Picture 4"/>
          <p:cNvPicPr>
            <a:picLocks noChangeAspect="1" noChangeArrowheads="1"/>
          </p:cNvPicPr>
          <p:nvPr/>
        </p:nvPicPr>
        <p:blipFill>
          <a:blip r:embed="rId2" cstate="print"/>
          <a:srcRect/>
          <a:stretch>
            <a:fillRect/>
          </a:stretch>
        </p:blipFill>
        <p:spPr bwMode="auto">
          <a:xfrm>
            <a:off x="14288" y="-52388"/>
            <a:ext cx="9115425" cy="6962776"/>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el-GR" smtClean="0"/>
              <a:t>13/12/2021</a:t>
            </a:r>
            <a:endParaRPr lang="el-GR"/>
          </a:p>
        </p:txBody>
      </p:sp>
      <p:sp>
        <p:nvSpPr>
          <p:cNvPr id="6" name="Footer Placeholder 5"/>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979712" y="1556792"/>
            <a:ext cx="5310336" cy="1200329"/>
          </a:xfrm>
          <a:prstGeom prst="rect">
            <a:avLst/>
          </a:prstGeom>
        </p:spPr>
        <p:txBody>
          <a:bodyPr wrap="square">
            <a:spAutoFit/>
          </a:bodyPr>
          <a:lstStyle/>
          <a:p>
            <a:r>
              <a:rPr lang="en-US" u="sng" dirty="0" smtClean="0">
                <a:hlinkClick r:id="rId2"/>
              </a:rPr>
              <a:t>https://www.canva.com/design/DAEyUIkKutc/lIILPL1yVZOgWBZo3rSepw/watch?utm_content=DAEyUIkKutc&amp;utm_campaign=designshare&amp;utm_medium=link&amp;utm_source=publishsharelink</a:t>
            </a:r>
            <a:r>
              <a:rPr lang="en-US" dirty="0" smtClean="0"/>
              <a:t> </a:t>
            </a:r>
            <a:endParaRPr lang="el-GR" dirty="0"/>
          </a:p>
        </p:txBody>
      </p:sp>
      <p:sp>
        <p:nvSpPr>
          <p:cNvPr id="5" name="Rectangle 4"/>
          <p:cNvSpPr/>
          <p:nvPr/>
        </p:nvSpPr>
        <p:spPr>
          <a:xfrm>
            <a:off x="395536" y="188640"/>
            <a:ext cx="8424936" cy="15121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3">
                    <a:lumMod val="50000"/>
                  </a:schemeClr>
                </a:solidFill>
              </a:rPr>
              <a:t>Επιλέγοντας τον παρακάτω υπερσύνδεσμο και κάνοντας κλικ στο άνοιγμα υπερσυνδέσμου, μπορείτε να ακούσετε μερικά από τα μηνύματα που στέλνουν τα παιδάκια μας, σχετικά με τις διατροφικές μας συνήθειες !!!</a:t>
            </a:r>
            <a:endParaRPr lang="el-GR" dirty="0">
              <a:solidFill>
                <a:schemeClr val="accent3">
                  <a:lumMod val="50000"/>
                </a:schemeClr>
              </a:solidFill>
            </a:endParaRPr>
          </a:p>
        </p:txBody>
      </p:sp>
      <p:pic>
        <p:nvPicPr>
          <p:cNvPr id="1026" name="Picture 2"/>
          <p:cNvPicPr>
            <a:picLocks noChangeAspect="1" noChangeArrowheads="1"/>
          </p:cNvPicPr>
          <p:nvPr/>
        </p:nvPicPr>
        <p:blipFill>
          <a:blip r:embed="rId3" cstate="print"/>
          <a:srcRect/>
          <a:stretch>
            <a:fillRect/>
          </a:stretch>
        </p:blipFill>
        <p:spPr bwMode="auto">
          <a:xfrm>
            <a:off x="1835696" y="2852936"/>
            <a:ext cx="5724128" cy="3188993"/>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l-GR" smtClean="0"/>
              <a:t>13/12/2021</a:t>
            </a:r>
            <a:endParaRPr lang="el-GR"/>
          </a:p>
        </p:txBody>
      </p:sp>
      <p:sp>
        <p:nvSpPr>
          <p:cNvPr id="8" name="Footer Placeholder 7"/>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push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srcRect/>
          <a:stretch>
            <a:fillRect/>
          </a:stretch>
        </p:blipFill>
        <p:spPr bwMode="auto">
          <a:xfrm>
            <a:off x="1187624" y="548680"/>
            <a:ext cx="6762750" cy="4867275"/>
          </a:xfrm>
          <a:prstGeom prst="rect">
            <a:avLst/>
          </a:prstGeom>
          <a:noFill/>
          <a:ln w="9525">
            <a:noFill/>
            <a:miter lim="800000"/>
            <a:headEnd/>
            <a:tailEnd/>
          </a:ln>
        </p:spPr>
      </p:pic>
      <p:sp>
        <p:nvSpPr>
          <p:cNvPr id="5" name="Rectangle 4"/>
          <p:cNvSpPr/>
          <p:nvPr/>
        </p:nvSpPr>
        <p:spPr>
          <a:xfrm>
            <a:off x="1979712" y="5157192"/>
            <a:ext cx="5904656" cy="1138773"/>
          </a:xfrm>
          <a:prstGeom prst="rect">
            <a:avLst/>
          </a:prstGeom>
          <a:noFill/>
        </p:spPr>
        <p:txBody>
          <a:bodyPr wrap="square" lIns="91440" tIns="45720" rIns="91440" bIns="45720">
            <a:spAutoFit/>
          </a:bodyPr>
          <a:lstStyle/>
          <a:p>
            <a:pPr algn="ctr"/>
            <a:r>
              <a:rPr lang="el-GR" sz="4800" b="1" cap="none" spc="0" dirty="0" smtClean="0">
                <a:ln w="1905"/>
                <a:solidFill>
                  <a:srgbClr val="FF0000"/>
                </a:solidFill>
                <a:effectLst>
                  <a:innerShdw blurRad="69850" dist="43180" dir="5400000">
                    <a:srgbClr val="000000">
                      <a:alpha val="65000"/>
                    </a:srgbClr>
                  </a:innerShdw>
                </a:effectLst>
              </a:rPr>
              <a:t>Καλά Χριστούγεννα !</a:t>
            </a:r>
          </a:p>
          <a:p>
            <a:pPr algn="ctr"/>
            <a:r>
              <a:rPr lang="el-GR" sz="2000" b="1" dirty="0" smtClean="0">
                <a:ln w="1905"/>
                <a:solidFill>
                  <a:srgbClr val="FF0000"/>
                </a:solidFill>
                <a:effectLst>
                  <a:innerShdw blurRad="69850" dist="43180" dir="5400000">
                    <a:srgbClr val="000000">
                      <a:alpha val="65000"/>
                    </a:srgbClr>
                  </a:innerShdw>
                </a:effectLst>
              </a:rPr>
              <a:t>5</a:t>
            </a:r>
            <a:r>
              <a:rPr lang="el-GR" sz="2000" b="1" baseline="30000" dirty="0" smtClean="0">
                <a:ln w="1905"/>
                <a:solidFill>
                  <a:srgbClr val="FF0000"/>
                </a:solidFill>
                <a:effectLst>
                  <a:innerShdw blurRad="69850" dist="43180" dir="5400000">
                    <a:srgbClr val="000000">
                      <a:alpha val="65000"/>
                    </a:srgbClr>
                  </a:innerShdw>
                </a:effectLst>
              </a:rPr>
              <a:t>ο</a:t>
            </a:r>
            <a:r>
              <a:rPr lang="el-GR" sz="2000" b="1" dirty="0" smtClean="0">
                <a:ln w="1905"/>
                <a:solidFill>
                  <a:srgbClr val="FF0000"/>
                </a:solidFill>
                <a:effectLst>
                  <a:innerShdw blurRad="69850" dist="43180" dir="5400000">
                    <a:srgbClr val="000000">
                      <a:alpha val="65000"/>
                    </a:srgbClr>
                  </a:innerShdw>
                </a:effectLst>
              </a:rPr>
              <a:t>  νηπιαγωγείο Μουρνιών</a:t>
            </a:r>
            <a:endParaRPr lang="en-US" sz="2000" b="1" cap="none" spc="0" dirty="0">
              <a:ln w="1905"/>
              <a:solidFill>
                <a:srgbClr val="FF0000"/>
              </a:solidFill>
              <a:effectLst>
                <a:innerShdw blurRad="69850" dist="43180" dir="5400000">
                  <a:srgbClr val="000000">
                    <a:alpha val="65000"/>
                  </a:srgbClr>
                </a:innerShdw>
              </a:effectLst>
            </a:endParaRPr>
          </a:p>
        </p:txBody>
      </p:sp>
      <p:pic>
        <p:nvPicPr>
          <p:cNvPr id="4" name="Igiini Diatrofi.mp3">
            <a:hlinkClick r:id="" action="ppaction://media"/>
          </p:cNvPr>
          <p:cNvPicPr>
            <a:picLocks noRot="1" noChangeAspect="1"/>
          </p:cNvPicPr>
          <p:nvPr>
            <a:audioFile r:link="rId2"/>
          </p:nvPr>
        </p:nvPicPr>
        <p:blipFill>
          <a:blip r:embed="rId6" cstate="print"/>
          <a:stretch>
            <a:fillRect/>
          </a:stretch>
        </p:blipFill>
        <p:spPr>
          <a:xfrm>
            <a:off x="4419600" y="3276600"/>
            <a:ext cx="304800" cy="304800"/>
          </a:xfrm>
          <a:prstGeom prst="rect">
            <a:avLst/>
          </a:prstGeom>
        </p:spPr>
      </p:pic>
      <p:sp>
        <p:nvSpPr>
          <p:cNvPr id="6" name="Date Placeholder 5"/>
          <p:cNvSpPr>
            <a:spLocks noGrp="1"/>
          </p:cNvSpPr>
          <p:nvPr>
            <p:ph type="dt" sz="half" idx="10"/>
          </p:nvPr>
        </p:nvSpPr>
        <p:spPr/>
        <p:txBody>
          <a:bodyPr/>
          <a:lstStyle/>
          <a:p>
            <a:r>
              <a:rPr lang="el-GR" smtClean="0"/>
              <a:t>13/12/2021</a:t>
            </a:r>
            <a:endParaRPr lang="el-GR"/>
          </a:p>
        </p:txBody>
      </p:sp>
      <p:sp>
        <p:nvSpPr>
          <p:cNvPr id="8" name="Footer Placeholder 7"/>
          <p:cNvSpPr>
            <a:spLocks noGrp="1"/>
          </p:cNvSpPr>
          <p:nvPr>
            <p:ph type="ftr" sz="quarter" idx="11"/>
          </p:nvPr>
        </p:nvSpPr>
        <p:spPr/>
        <p:txBody>
          <a:bodyPr/>
          <a:lstStyle/>
          <a:p>
            <a:r>
              <a:rPr lang="el-GR" smtClean="0"/>
              <a:t>1 - 22</a:t>
            </a:r>
            <a:endParaRPr lang="el-GR"/>
          </a:p>
        </p:txBody>
      </p:sp>
    </p:spTree>
  </p:cSld>
  <p:clrMapOvr>
    <a:overrideClrMapping bg1="lt1" tx1="dk1" bg2="lt2" tx2="dk2" accent1="accent1" accent2="accent2" accent3="accent3" accent4="accent4" accent5="accent5" accent6="accent6" hlink="hlink" folHlink="folHlink"/>
  </p:clrMapOvr>
  <p:transition spd="slow" advClick="0" advTm="5000">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a:solidFill>
            <a:schemeClr val="accent3">
              <a:lumMod val="40000"/>
              <a:lumOff val="60000"/>
            </a:schemeClr>
          </a:solidFill>
        </p:spPr>
        <p:txBody>
          <a:bodyPr/>
          <a:lstStyle/>
          <a:p>
            <a:endParaRPr lang="el-GR" dirty="0" smtClean="0"/>
          </a:p>
          <a:p>
            <a:pPr algn="ctr">
              <a:buNone/>
            </a:pPr>
            <a:r>
              <a:rPr lang="el-GR" b="1" u="sng" dirty="0" smtClean="0">
                <a:solidFill>
                  <a:schemeClr val="accent4">
                    <a:lumMod val="75000"/>
                  </a:schemeClr>
                </a:solidFill>
              </a:rPr>
              <a:t>Στόχοι</a:t>
            </a:r>
          </a:p>
          <a:p>
            <a:pPr>
              <a:buFont typeface="Wingdings" pitchFamily="2" charset="2"/>
              <a:buChar char="§"/>
            </a:pPr>
            <a:r>
              <a:rPr lang="el-GR" sz="2000" dirty="0" smtClean="0">
                <a:solidFill>
                  <a:schemeClr val="accent4">
                    <a:lumMod val="75000"/>
                  </a:schemeClr>
                </a:solidFill>
              </a:rPr>
              <a:t>Να γνωρίσουν την Υγιεινή διατροφή.</a:t>
            </a:r>
          </a:p>
          <a:p>
            <a:pPr>
              <a:buFont typeface="Wingdings" pitchFamily="2" charset="2"/>
              <a:buChar char="§"/>
            </a:pPr>
            <a:r>
              <a:rPr lang="el-GR" sz="2000" dirty="0" smtClean="0">
                <a:solidFill>
                  <a:schemeClr val="accent4">
                    <a:lumMod val="75000"/>
                  </a:schemeClr>
                </a:solidFill>
              </a:rPr>
              <a:t>Να καλλιεργήσουν δεξιότητες συνεργασίας, Επικοινωνίας, κριτικής σκέψης, δημιουργικότητας, κοινωνικές δεξιότητες, υπευθυνότητα, προσαρμοστικότητα.</a:t>
            </a:r>
          </a:p>
          <a:p>
            <a:pPr>
              <a:buFont typeface="Wingdings" pitchFamily="2" charset="2"/>
              <a:buChar char="§"/>
            </a:pPr>
            <a:r>
              <a:rPr lang="el-GR" sz="2000" dirty="0" smtClean="0">
                <a:solidFill>
                  <a:schemeClr val="accent4">
                    <a:lumMod val="75000"/>
                  </a:schemeClr>
                </a:solidFill>
              </a:rPr>
              <a:t>Να επιλύουν προβλήματα, να εμπλέκονται σε ρουτίνες σκέψης και να αναστοχάζονται.</a:t>
            </a:r>
          </a:p>
          <a:p>
            <a:pPr>
              <a:buFont typeface="Wingdings" pitchFamily="2" charset="2"/>
              <a:buChar char="§"/>
            </a:pPr>
            <a:r>
              <a:rPr lang="el-GR" sz="2000" dirty="0" smtClean="0">
                <a:solidFill>
                  <a:schemeClr val="accent4">
                    <a:lumMod val="75000"/>
                  </a:schemeClr>
                </a:solidFill>
              </a:rPr>
              <a:t>Να κατανοήσουν την αξία των συμμαθητών τους ως συνεργατών.</a:t>
            </a:r>
          </a:p>
          <a:p>
            <a:pPr>
              <a:buFont typeface="Wingdings" pitchFamily="2" charset="2"/>
              <a:buChar char="§"/>
            </a:pPr>
            <a:r>
              <a:rPr lang="el-GR" sz="2000" dirty="0" smtClean="0">
                <a:solidFill>
                  <a:schemeClr val="accent4">
                    <a:lumMod val="75000"/>
                  </a:schemeClr>
                </a:solidFill>
              </a:rPr>
              <a:t>Να εκφράζουν προσωπικά τους βιώματα.</a:t>
            </a:r>
          </a:p>
          <a:p>
            <a:pPr>
              <a:buFont typeface="Wingdings" pitchFamily="2" charset="2"/>
              <a:buChar char="§"/>
            </a:pPr>
            <a:r>
              <a:rPr lang="el-GR" sz="2000" dirty="0" smtClean="0">
                <a:solidFill>
                  <a:schemeClr val="accent4">
                    <a:lumMod val="75000"/>
                  </a:schemeClr>
                </a:solidFill>
              </a:rPr>
              <a:t>Να είναι ικανά να εφαρμόζουν τους κανόνες που διέπουν μία ομάδα και να συνεργάζονται αρμονικά.</a:t>
            </a:r>
          </a:p>
          <a:p>
            <a:pPr>
              <a:buFont typeface="Wingdings" pitchFamily="2" charset="2"/>
              <a:buChar char="§"/>
            </a:pPr>
            <a:r>
              <a:rPr lang="el-GR" sz="2000" dirty="0" smtClean="0">
                <a:solidFill>
                  <a:schemeClr val="accent4">
                    <a:lumMod val="75000"/>
                  </a:schemeClr>
                </a:solidFill>
              </a:rPr>
              <a:t>Να κάνουν ταξινομήσεις – ομαδοποιήσεις.</a:t>
            </a:r>
          </a:p>
          <a:p>
            <a:pPr>
              <a:buFont typeface="Wingdings" pitchFamily="2" charset="2"/>
              <a:buChar char="§"/>
            </a:pPr>
            <a:r>
              <a:rPr lang="el-GR" sz="2000" dirty="0" smtClean="0">
                <a:solidFill>
                  <a:schemeClr val="accent4">
                    <a:lumMod val="75000"/>
                  </a:schemeClr>
                </a:solidFill>
              </a:rPr>
              <a:t>Να αντιληφθούν την σημασία της Διατροφικής πυραμίδας. </a:t>
            </a:r>
          </a:p>
          <a:p>
            <a:pPr>
              <a:buFont typeface="Wingdings" pitchFamily="2" charset="2"/>
              <a:buChar char="§"/>
            </a:pPr>
            <a:r>
              <a:rPr lang="el-GR" sz="2000" dirty="0" smtClean="0">
                <a:solidFill>
                  <a:schemeClr val="accent4">
                    <a:lumMod val="75000"/>
                  </a:schemeClr>
                </a:solidFill>
              </a:rPr>
              <a:t>Να αποκτούν από μικρή ηλικία υγιεινές διατροφικές συνήθειες.</a:t>
            </a:r>
          </a:p>
          <a:p>
            <a:pPr>
              <a:buNone/>
            </a:pPr>
            <a:endParaRPr lang="el-GR" sz="2000" dirty="0" smtClean="0">
              <a:solidFill>
                <a:schemeClr val="accent4">
                  <a:lumMod val="75000"/>
                </a:schemeClr>
              </a:solidFill>
            </a:endParaRPr>
          </a:p>
          <a:p>
            <a:pPr>
              <a:buFont typeface="Wingdings" pitchFamily="2" charset="2"/>
              <a:buChar char="§"/>
            </a:pPr>
            <a:endParaRPr lang="el-GR" sz="2000" dirty="0">
              <a:solidFill>
                <a:schemeClr val="accent4">
                  <a:lumMod val="75000"/>
                </a:schemeClr>
              </a:solidFill>
            </a:endParaRPr>
          </a:p>
        </p:txBody>
      </p:sp>
      <p:sp>
        <p:nvSpPr>
          <p:cNvPr id="3" name="Date Placeholder 2"/>
          <p:cNvSpPr>
            <a:spLocks noGrp="1"/>
          </p:cNvSpPr>
          <p:nvPr>
            <p:ph type="dt" sz="half" idx="10"/>
          </p:nvPr>
        </p:nvSpPr>
        <p:spPr/>
        <p:txBody>
          <a:bodyPr/>
          <a:lstStyle/>
          <a:p>
            <a:r>
              <a:rPr lang="el-GR" smtClean="0"/>
              <a:t>13/12/2021</a:t>
            </a:r>
            <a:endParaRPr lang="el-GR"/>
          </a:p>
        </p:txBody>
      </p:sp>
      <p:sp>
        <p:nvSpPr>
          <p:cNvPr id="6" name="Footer Placeholder 5"/>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strip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050" name="Picture 2" descr="C:\Users\stelios\Desktop\10.JPG"/>
          <p:cNvPicPr>
            <a:picLocks noChangeAspect="1" noChangeArrowheads="1"/>
          </p:cNvPicPr>
          <p:nvPr/>
        </p:nvPicPr>
        <p:blipFill>
          <a:blip r:embed="rId2" cstate="print"/>
          <a:srcRect/>
          <a:stretch>
            <a:fillRect/>
          </a:stretch>
        </p:blipFill>
        <p:spPr bwMode="auto">
          <a:xfrm>
            <a:off x="179512" y="476672"/>
            <a:ext cx="8784976" cy="5976664"/>
          </a:xfrm>
          <a:prstGeom prst="rect">
            <a:avLst/>
          </a:prstGeom>
          <a:noFill/>
        </p:spPr>
      </p:pic>
      <p:sp>
        <p:nvSpPr>
          <p:cNvPr id="5" name="Rectangle 4"/>
          <p:cNvSpPr/>
          <p:nvPr/>
        </p:nvSpPr>
        <p:spPr>
          <a:xfrm>
            <a:off x="1835696" y="0"/>
            <a:ext cx="5328592" cy="523220"/>
          </a:xfrm>
          <a:prstGeom prst="rect">
            <a:avLst/>
          </a:prstGeom>
          <a:noFill/>
          <a:scene3d>
            <a:camera prst="obliqueBottomLeft"/>
            <a:lightRig rig="threePt" dir="t"/>
          </a:scene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Εννοιολογικός χάρτης</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Date Placeholder 3"/>
          <p:cNvSpPr>
            <a:spLocks noGrp="1"/>
          </p:cNvSpPr>
          <p:nvPr>
            <p:ph type="dt" sz="half" idx="10"/>
          </p:nvPr>
        </p:nvSpPr>
        <p:spPr/>
        <p:txBody>
          <a:bodyPr/>
          <a:lstStyle/>
          <a:p>
            <a:r>
              <a:rPr lang="el-GR" smtClean="0"/>
              <a:t>13/12/2021</a:t>
            </a:r>
            <a:endParaRPr lang="el-GR"/>
          </a:p>
        </p:txBody>
      </p:sp>
      <p:sp>
        <p:nvSpPr>
          <p:cNvPr id="7" name="Footer Placeholder 6"/>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a:solidFill>
            <a:schemeClr val="accent3">
              <a:lumMod val="40000"/>
              <a:lumOff val="60000"/>
            </a:schemeClr>
          </a:solidFill>
        </p:spPr>
        <p:txBody>
          <a:bodyPr/>
          <a:lstStyle/>
          <a:p>
            <a:pPr>
              <a:buNone/>
            </a:pPr>
            <a:endParaRPr lang="el-GR" dirty="0" smtClean="0"/>
          </a:p>
          <a:p>
            <a:pPr algn="ctr">
              <a:buNone/>
            </a:pPr>
            <a:r>
              <a:rPr lang="el-GR" sz="2000" dirty="0" smtClean="0"/>
              <a:t>  </a:t>
            </a:r>
            <a:r>
              <a:rPr lang="el-GR" sz="2000" b="1" dirty="0" smtClean="0">
                <a:solidFill>
                  <a:schemeClr val="accent2">
                    <a:lumMod val="75000"/>
                  </a:schemeClr>
                </a:solidFill>
              </a:rPr>
              <a:t>1</a:t>
            </a:r>
            <a:r>
              <a:rPr lang="el-GR" sz="2000" b="1" baseline="30000" dirty="0" smtClean="0">
                <a:solidFill>
                  <a:schemeClr val="accent2">
                    <a:lumMod val="75000"/>
                  </a:schemeClr>
                </a:solidFill>
              </a:rPr>
              <a:t>η</a:t>
            </a:r>
            <a:r>
              <a:rPr lang="el-GR" sz="2000" b="1" dirty="0" smtClean="0">
                <a:solidFill>
                  <a:schemeClr val="accent2">
                    <a:lumMod val="75000"/>
                  </a:schemeClr>
                </a:solidFill>
              </a:rPr>
              <a:t> Υποενότητα - Τίτλος</a:t>
            </a:r>
          </a:p>
          <a:p>
            <a:pPr algn="ctr">
              <a:buNone/>
            </a:pPr>
            <a:r>
              <a:rPr lang="el-GR" sz="2000" b="1" u="sng" dirty="0" smtClean="0">
                <a:solidFill>
                  <a:schemeClr val="accent2">
                    <a:lumMod val="75000"/>
                  </a:schemeClr>
                </a:solidFill>
              </a:rPr>
              <a:t>« Ας γνωριστούμε ! »</a:t>
            </a:r>
          </a:p>
          <a:p>
            <a:pPr algn="ctr">
              <a:buNone/>
            </a:pPr>
            <a:r>
              <a:rPr lang="el-GR" sz="1400" b="1" u="sng" dirty="0" smtClean="0">
                <a:solidFill>
                  <a:schemeClr val="accent2">
                    <a:lumMod val="75000"/>
                  </a:schemeClr>
                </a:solidFill>
              </a:rPr>
              <a:t>Στόχοι</a:t>
            </a:r>
            <a:r>
              <a:rPr lang="en-US" sz="1400" b="1" u="sng" dirty="0" smtClean="0">
                <a:solidFill>
                  <a:schemeClr val="accent2">
                    <a:lumMod val="75000"/>
                  </a:schemeClr>
                </a:solidFill>
              </a:rPr>
              <a:t>:</a:t>
            </a:r>
            <a:r>
              <a:rPr lang="el-GR" sz="1400" b="1" dirty="0" smtClean="0">
                <a:solidFill>
                  <a:schemeClr val="accent2">
                    <a:lumMod val="75000"/>
                  </a:schemeClr>
                </a:solidFill>
              </a:rPr>
              <a:t> </a:t>
            </a:r>
            <a:r>
              <a:rPr lang="el-GR" sz="1400" dirty="0" smtClean="0">
                <a:solidFill>
                  <a:schemeClr val="accent2">
                    <a:lumMod val="75000"/>
                  </a:schemeClr>
                </a:solidFill>
              </a:rPr>
              <a:t> Οι μαθητές καθίστανται ικανοί </a:t>
            </a:r>
          </a:p>
          <a:p>
            <a:pPr algn="ctr"/>
            <a:r>
              <a:rPr lang="el-GR" sz="1400" dirty="0" smtClean="0">
                <a:solidFill>
                  <a:schemeClr val="accent2">
                    <a:lumMod val="75000"/>
                  </a:schemeClr>
                </a:solidFill>
              </a:rPr>
              <a:t>να γνωρίσουν καλύτερα ο ένας τον άλλον </a:t>
            </a:r>
            <a:endParaRPr lang="en-US" sz="1400" dirty="0" smtClean="0">
              <a:solidFill>
                <a:schemeClr val="accent2">
                  <a:lumMod val="75000"/>
                </a:schemeClr>
              </a:solidFill>
            </a:endParaRPr>
          </a:p>
          <a:p>
            <a:pPr algn="ctr"/>
            <a:r>
              <a:rPr lang="el-GR" sz="1400" dirty="0" smtClean="0">
                <a:solidFill>
                  <a:schemeClr val="accent2">
                    <a:lumMod val="75000"/>
                  </a:schemeClr>
                </a:solidFill>
              </a:rPr>
              <a:t>να εκφράσουν προσωπικά τους βιώματα</a:t>
            </a:r>
          </a:p>
          <a:p>
            <a:pPr algn="ctr"/>
            <a:r>
              <a:rPr lang="el-GR" sz="1400" dirty="0" smtClean="0">
                <a:solidFill>
                  <a:schemeClr val="accent2">
                    <a:lumMod val="75000"/>
                  </a:schemeClr>
                </a:solidFill>
              </a:rPr>
              <a:t>να αντιληφθούν το θέμα με το οποίο θα ασχοληθούμε</a:t>
            </a:r>
          </a:p>
          <a:p>
            <a:pPr algn="ctr"/>
            <a:r>
              <a:rPr lang="el-GR" sz="1400" dirty="0" smtClean="0">
                <a:solidFill>
                  <a:schemeClr val="accent2">
                    <a:lumMod val="75000"/>
                  </a:schemeClr>
                </a:solidFill>
              </a:rPr>
              <a:t>να βελτιώσουν την κοινωνικότητά τους</a:t>
            </a:r>
          </a:p>
          <a:p>
            <a:pPr algn="just">
              <a:buNone/>
            </a:pPr>
            <a:endParaRPr lang="el-GR" sz="1400" dirty="0" smtClean="0">
              <a:solidFill>
                <a:schemeClr val="accent2">
                  <a:lumMod val="75000"/>
                </a:schemeClr>
              </a:solidFill>
            </a:endParaRPr>
          </a:p>
          <a:p>
            <a:pPr algn="just">
              <a:buNone/>
            </a:pPr>
            <a:r>
              <a:rPr lang="el-GR" sz="1400" dirty="0" smtClean="0">
                <a:solidFill>
                  <a:schemeClr val="accent2">
                    <a:lumMod val="75000"/>
                  </a:schemeClr>
                </a:solidFill>
              </a:rPr>
              <a:t>                                                                                                 Τα παιδιά είναι σε κύκλο και το καθένα κρατά στο χέρι του από μία τροφή                                                                              τροφή. Σηκώνονται ένα ένα στο κέντρο του κύκλου και λένε πρώτα το</a:t>
            </a:r>
          </a:p>
          <a:p>
            <a:pPr algn="just">
              <a:buNone/>
            </a:pPr>
            <a:r>
              <a:rPr lang="el-GR" sz="1400" dirty="0" smtClean="0">
                <a:solidFill>
                  <a:schemeClr val="accent2">
                    <a:lumMod val="75000"/>
                  </a:schemeClr>
                </a:solidFill>
              </a:rPr>
              <a:t>                                                                                                  όνομά τους. Έπειτα ονομάζουν την τροφή που κρατάνε και λένε στην</a:t>
            </a:r>
          </a:p>
          <a:p>
            <a:pPr algn="just">
              <a:buNone/>
            </a:pPr>
            <a:r>
              <a:rPr lang="el-GR" sz="1400" dirty="0" smtClean="0">
                <a:solidFill>
                  <a:schemeClr val="accent2">
                    <a:lumMod val="75000"/>
                  </a:schemeClr>
                </a:solidFill>
              </a:rPr>
              <a:t>                                                                                                  ομάδα, ποιο είναι το αγαπημένο τους φαγητό. Ακόμη τονίζουμε στα</a:t>
            </a:r>
          </a:p>
          <a:p>
            <a:pPr algn="just">
              <a:buNone/>
            </a:pPr>
            <a:r>
              <a:rPr lang="el-GR" sz="1400" dirty="0" smtClean="0">
                <a:solidFill>
                  <a:schemeClr val="accent2">
                    <a:lumMod val="75000"/>
                  </a:schemeClr>
                </a:solidFill>
              </a:rPr>
              <a:t>                                                                                                  παιδιά ότι αποτελούμε μία ΟΜΑΔΑ και ρωτάμε τί θα πρέπει να ακολο                                                                              ακολουθούν τα μέλη της ομάδας, ώστε να μπορούν να συνεργάζο –</a:t>
            </a:r>
          </a:p>
          <a:p>
            <a:pPr algn="just">
              <a:buNone/>
            </a:pPr>
            <a:r>
              <a:rPr lang="el-GR" sz="1400" dirty="0" smtClean="0">
                <a:solidFill>
                  <a:schemeClr val="accent2">
                    <a:lumMod val="75000"/>
                  </a:schemeClr>
                </a:solidFill>
              </a:rPr>
              <a:t>                                                                                                  νται αρμονικά. Τα παιδιά μας λένε</a:t>
            </a:r>
            <a:r>
              <a:rPr lang="en-US" sz="1400" dirty="0" smtClean="0">
                <a:solidFill>
                  <a:schemeClr val="accent2">
                    <a:lumMod val="75000"/>
                  </a:schemeClr>
                </a:solidFill>
              </a:rPr>
              <a:t>: </a:t>
            </a:r>
            <a:r>
              <a:rPr lang="el-GR" sz="1400" dirty="0" smtClean="0">
                <a:solidFill>
                  <a:schemeClr val="accent2">
                    <a:lumMod val="75000"/>
                  </a:schemeClr>
                </a:solidFill>
              </a:rPr>
              <a:t>« τους Κανόνες » δηλαδή ...</a:t>
            </a:r>
          </a:p>
          <a:p>
            <a:pPr algn="just">
              <a:buNone/>
            </a:pPr>
            <a:r>
              <a:rPr lang="el-GR" sz="1400" dirty="0" smtClean="0">
                <a:solidFill>
                  <a:schemeClr val="accent2">
                    <a:lumMod val="75000"/>
                  </a:schemeClr>
                </a:solidFill>
              </a:rPr>
              <a:t>                                                                                                 1.  Να  μοιράζονται</a:t>
            </a:r>
          </a:p>
          <a:p>
            <a:pPr algn="just">
              <a:buNone/>
            </a:pPr>
            <a:r>
              <a:rPr lang="el-GR" sz="1400" dirty="0" smtClean="0">
                <a:solidFill>
                  <a:schemeClr val="accent2">
                    <a:lumMod val="75000"/>
                  </a:schemeClr>
                </a:solidFill>
              </a:rPr>
              <a:t>                                                                                                 2.  Να συνεργάζονται ήρεμα</a:t>
            </a:r>
          </a:p>
          <a:p>
            <a:pPr algn="just">
              <a:buNone/>
            </a:pPr>
            <a:r>
              <a:rPr lang="el-GR" sz="1400" dirty="0" smtClean="0">
                <a:solidFill>
                  <a:schemeClr val="accent2">
                    <a:lumMod val="75000"/>
                  </a:schemeClr>
                </a:solidFill>
              </a:rPr>
              <a:t>                                                                                                 3.  Να μην ενοχλούν τα παιδιά</a:t>
            </a:r>
          </a:p>
          <a:p>
            <a:pPr algn="just">
              <a:buNone/>
            </a:pPr>
            <a:r>
              <a:rPr lang="el-GR" sz="1400" dirty="0" smtClean="0">
                <a:solidFill>
                  <a:schemeClr val="accent2">
                    <a:lumMod val="75000"/>
                  </a:schemeClr>
                </a:solidFill>
              </a:rPr>
              <a:t>                                                                                                       της ομάδας τους</a:t>
            </a:r>
          </a:p>
          <a:p>
            <a:pPr algn="just">
              <a:buNone/>
            </a:pPr>
            <a:r>
              <a:rPr lang="el-GR" sz="1400" dirty="0" smtClean="0">
                <a:solidFill>
                  <a:schemeClr val="accent2">
                    <a:lumMod val="75000"/>
                  </a:schemeClr>
                </a:solidFill>
              </a:rPr>
              <a:t>                                                                                                 4.  Να περιμένουν με υπομονή</a:t>
            </a:r>
          </a:p>
          <a:p>
            <a:pPr algn="just">
              <a:buNone/>
            </a:pPr>
            <a:r>
              <a:rPr lang="el-GR" sz="1400" dirty="0" smtClean="0">
                <a:solidFill>
                  <a:schemeClr val="accent2">
                    <a:lumMod val="75000"/>
                  </a:schemeClr>
                </a:solidFill>
              </a:rPr>
              <a:t>       τη σειρά τους</a:t>
            </a:r>
          </a:p>
          <a:p>
            <a:pPr algn="just">
              <a:buNone/>
            </a:pPr>
            <a:r>
              <a:rPr lang="el-GR" sz="1400" dirty="0" smtClean="0">
                <a:solidFill>
                  <a:schemeClr val="accent2">
                    <a:lumMod val="75000"/>
                  </a:schemeClr>
                </a:solidFill>
              </a:rPr>
              <a:t>  5.  Να ακούνε με προσοχή, όταν μιλάει κάποιος από την ομάδα</a:t>
            </a:r>
          </a:p>
          <a:p>
            <a:pPr algn="just">
              <a:buNone/>
            </a:pPr>
            <a:r>
              <a:rPr lang="el-GR" sz="1400" dirty="0" smtClean="0">
                <a:solidFill>
                  <a:schemeClr val="accent2">
                    <a:lumMod val="75000"/>
                  </a:schemeClr>
                </a:solidFill>
              </a:rPr>
              <a:t>  6.  Να αποφασίζουν όλοι μαζί</a:t>
            </a:r>
          </a:p>
          <a:p>
            <a:pPr algn="just"/>
            <a:endParaRPr lang="el-GR" sz="1400" dirty="0" smtClean="0">
              <a:solidFill>
                <a:schemeClr val="accent2">
                  <a:lumMod val="75000"/>
                </a:schemeClr>
              </a:solidFill>
            </a:endParaRPr>
          </a:p>
          <a:p>
            <a:endParaRPr lang="el-GR" sz="1800" dirty="0">
              <a:solidFill>
                <a:schemeClr val="accent2">
                  <a:lumMod val="75000"/>
                </a:schemeClr>
              </a:solidFill>
            </a:endParaRPr>
          </a:p>
        </p:txBody>
      </p:sp>
      <p:pic>
        <p:nvPicPr>
          <p:cNvPr id="6" name="Picture 5" descr="Α.JPG"/>
          <p:cNvPicPr>
            <a:picLocks noChangeAspect="1"/>
          </p:cNvPicPr>
          <p:nvPr/>
        </p:nvPicPr>
        <p:blipFill>
          <a:blip r:embed="rId2" cstate="print">
            <a:lum contrast="20000"/>
          </a:blip>
          <a:stretch>
            <a:fillRect/>
          </a:stretch>
        </p:blipFill>
        <p:spPr>
          <a:xfrm>
            <a:off x="251520" y="2780928"/>
            <a:ext cx="3497311" cy="2646785"/>
          </a:xfrm>
          <a:prstGeom prst="rect">
            <a:avLst/>
          </a:prstGeom>
          <a:ln w="6350">
            <a:solidFill>
              <a:srgbClr val="7030A0"/>
            </a:solidFill>
          </a:ln>
        </p:spPr>
      </p:pic>
      <p:pic>
        <p:nvPicPr>
          <p:cNvPr id="7" name="Picture 6" descr="Β.JPG"/>
          <p:cNvPicPr>
            <a:picLocks noChangeAspect="1"/>
          </p:cNvPicPr>
          <p:nvPr/>
        </p:nvPicPr>
        <p:blipFill>
          <a:blip r:embed="rId3" cstate="print">
            <a:lum contrast="20000"/>
          </a:blip>
          <a:stretch>
            <a:fillRect/>
          </a:stretch>
        </p:blipFill>
        <p:spPr>
          <a:xfrm>
            <a:off x="6444208" y="4725144"/>
            <a:ext cx="2431926" cy="1832692"/>
          </a:xfrm>
          <a:prstGeom prst="rect">
            <a:avLst/>
          </a:prstGeom>
        </p:spPr>
      </p:pic>
      <p:sp>
        <p:nvSpPr>
          <p:cNvPr id="8" name="Date Placeholder 7"/>
          <p:cNvSpPr>
            <a:spLocks noGrp="1"/>
          </p:cNvSpPr>
          <p:nvPr>
            <p:ph type="dt" sz="half" idx="10"/>
          </p:nvPr>
        </p:nvSpPr>
        <p:spPr/>
        <p:txBody>
          <a:bodyPr/>
          <a:lstStyle/>
          <a:p>
            <a:r>
              <a:rPr lang="el-GR" smtClean="0"/>
              <a:t>13/12/2021</a:t>
            </a:r>
            <a:endParaRPr lang="el-GR"/>
          </a:p>
        </p:txBody>
      </p:sp>
      <p:sp>
        <p:nvSpPr>
          <p:cNvPr id="10" name="Footer Placeholder 9"/>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a:solidFill>
            <a:schemeClr val="accent3">
              <a:lumMod val="40000"/>
              <a:lumOff val="60000"/>
            </a:schemeClr>
          </a:solidFill>
        </p:spPr>
        <p:txBody>
          <a:bodyPr/>
          <a:lstStyle/>
          <a:p>
            <a:pPr algn="just"/>
            <a:endParaRPr lang="el-GR" sz="1400" dirty="0" smtClean="0">
              <a:solidFill>
                <a:schemeClr val="accent2">
                  <a:lumMod val="75000"/>
                </a:schemeClr>
              </a:solidFill>
            </a:endParaRPr>
          </a:p>
          <a:p>
            <a:pPr algn="just"/>
            <a:endParaRPr lang="el-GR" sz="1400" dirty="0" smtClean="0">
              <a:solidFill>
                <a:schemeClr val="accent2">
                  <a:lumMod val="75000"/>
                </a:schemeClr>
              </a:solidFill>
            </a:endParaRPr>
          </a:p>
          <a:p>
            <a:pPr>
              <a:buNone/>
            </a:pPr>
            <a:r>
              <a:rPr lang="el-GR" sz="1800" dirty="0" smtClean="0">
                <a:solidFill>
                  <a:schemeClr val="accent2">
                    <a:lumMod val="75000"/>
                  </a:schemeClr>
                </a:solidFill>
              </a:rPr>
              <a:t>     Έπειτα τα παιδιά ζωγραφίζουν κάποιους από τους Κανόνες που μας ανέφεραν και τους</a:t>
            </a:r>
          </a:p>
          <a:p>
            <a:pPr>
              <a:buNone/>
            </a:pPr>
            <a:r>
              <a:rPr lang="el-GR" sz="1800" dirty="0" smtClean="0">
                <a:solidFill>
                  <a:schemeClr val="accent2">
                    <a:lumMod val="75000"/>
                  </a:schemeClr>
                </a:solidFill>
              </a:rPr>
              <a:t>     κολλάνε σε χαρτί του μέτρου, δημιουργώντας έτσι κατά κάποιο τρόπο το </a:t>
            </a:r>
            <a:r>
              <a:rPr lang="el-GR" sz="1800" b="1" dirty="0" smtClean="0">
                <a:solidFill>
                  <a:schemeClr val="accent2">
                    <a:lumMod val="75000"/>
                  </a:schemeClr>
                </a:solidFill>
              </a:rPr>
              <a:t>« Συμβόλαιο της </a:t>
            </a:r>
          </a:p>
          <a:p>
            <a:pPr>
              <a:buNone/>
            </a:pPr>
            <a:r>
              <a:rPr lang="el-GR" sz="1800" b="1" dirty="0" smtClean="0">
                <a:solidFill>
                  <a:schemeClr val="accent2">
                    <a:lumMod val="75000"/>
                  </a:schemeClr>
                </a:solidFill>
              </a:rPr>
              <a:t>     τάξης μας ».</a:t>
            </a:r>
            <a:r>
              <a:rPr lang="el-GR" sz="1800" dirty="0" smtClean="0">
                <a:solidFill>
                  <a:schemeClr val="accent2">
                    <a:lumMod val="75000"/>
                  </a:schemeClr>
                </a:solidFill>
              </a:rPr>
              <a:t> </a:t>
            </a:r>
            <a:endParaRPr lang="el-GR" sz="1800" dirty="0">
              <a:solidFill>
                <a:schemeClr val="accent2">
                  <a:lumMod val="75000"/>
                </a:schemeClr>
              </a:solidFill>
            </a:endParaRPr>
          </a:p>
        </p:txBody>
      </p:sp>
      <p:pic>
        <p:nvPicPr>
          <p:cNvPr id="6" name="Picture 2" descr="C:\Users\stelios\Desktop\1.JPG"/>
          <p:cNvPicPr>
            <a:picLocks noChangeAspect="1" noChangeArrowheads="1"/>
          </p:cNvPicPr>
          <p:nvPr/>
        </p:nvPicPr>
        <p:blipFill>
          <a:blip r:embed="rId2" cstate="print"/>
          <a:srcRect/>
          <a:stretch>
            <a:fillRect/>
          </a:stretch>
        </p:blipFill>
        <p:spPr bwMode="auto">
          <a:xfrm>
            <a:off x="2771800" y="2060848"/>
            <a:ext cx="3473574" cy="27676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descr="C:\Users\stelios\Desktop\2.JPG"/>
          <p:cNvPicPr>
            <a:picLocks noChangeAspect="1" noChangeArrowheads="1"/>
          </p:cNvPicPr>
          <p:nvPr/>
        </p:nvPicPr>
        <p:blipFill>
          <a:blip r:embed="rId3" cstate="print"/>
          <a:srcRect/>
          <a:stretch>
            <a:fillRect/>
          </a:stretch>
        </p:blipFill>
        <p:spPr bwMode="auto">
          <a:xfrm>
            <a:off x="611560" y="2204864"/>
            <a:ext cx="1705486" cy="1694508"/>
          </a:xfrm>
          <a:prstGeom prst="ellipse">
            <a:avLst/>
          </a:prstGeom>
          <a:noFill/>
        </p:spPr>
      </p:pic>
      <p:pic>
        <p:nvPicPr>
          <p:cNvPr id="1028" name="Picture 4" descr="C:\Users\stelios\Desktop\3.JPG"/>
          <p:cNvPicPr>
            <a:picLocks noChangeAspect="1" noChangeArrowheads="1"/>
          </p:cNvPicPr>
          <p:nvPr/>
        </p:nvPicPr>
        <p:blipFill>
          <a:blip r:embed="rId4" cstate="print"/>
          <a:srcRect/>
          <a:stretch>
            <a:fillRect/>
          </a:stretch>
        </p:blipFill>
        <p:spPr bwMode="auto">
          <a:xfrm>
            <a:off x="323528" y="4221088"/>
            <a:ext cx="1695648" cy="1738306"/>
          </a:xfrm>
          <a:prstGeom prst="ellipse">
            <a:avLst/>
          </a:prstGeom>
          <a:noFill/>
        </p:spPr>
      </p:pic>
      <p:pic>
        <p:nvPicPr>
          <p:cNvPr id="1029" name="Picture 5" descr="C:\Users\stelios\Desktop\6.JPG"/>
          <p:cNvPicPr>
            <a:picLocks noChangeAspect="1" noChangeArrowheads="1"/>
          </p:cNvPicPr>
          <p:nvPr/>
        </p:nvPicPr>
        <p:blipFill>
          <a:blip r:embed="rId5" cstate="print"/>
          <a:srcRect/>
          <a:stretch>
            <a:fillRect/>
          </a:stretch>
        </p:blipFill>
        <p:spPr bwMode="auto">
          <a:xfrm>
            <a:off x="2411760" y="5085184"/>
            <a:ext cx="1829929" cy="1611619"/>
          </a:xfrm>
          <a:prstGeom prst="ellipse">
            <a:avLst/>
          </a:prstGeom>
          <a:noFill/>
        </p:spPr>
      </p:pic>
      <p:pic>
        <p:nvPicPr>
          <p:cNvPr id="1030" name="Picture 6" descr="C:\Users\stelios\Desktop\7.JPG"/>
          <p:cNvPicPr>
            <a:picLocks noChangeAspect="1" noChangeArrowheads="1"/>
          </p:cNvPicPr>
          <p:nvPr/>
        </p:nvPicPr>
        <p:blipFill>
          <a:blip r:embed="rId6" cstate="print"/>
          <a:srcRect/>
          <a:stretch>
            <a:fillRect/>
          </a:stretch>
        </p:blipFill>
        <p:spPr bwMode="auto">
          <a:xfrm>
            <a:off x="6660232" y="2276872"/>
            <a:ext cx="1676028" cy="1724111"/>
          </a:xfrm>
          <a:prstGeom prst="ellipse">
            <a:avLst/>
          </a:prstGeom>
          <a:noFill/>
        </p:spPr>
      </p:pic>
      <p:pic>
        <p:nvPicPr>
          <p:cNvPr id="1031" name="Picture 7" descr="C:\Users\stelios\Desktop\8.JPG"/>
          <p:cNvPicPr>
            <a:picLocks noChangeAspect="1" noChangeArrowheads="1"/>
          </p:cNvPicPr>
          <p:nvPr/>
        </p:nvPicPr>
        <p:blipFill>
          <a:blip r:embed="rId7" cstate="print"/>
          <a:srcRect/>
          <a:stretch>
            <a:fillRect/>
          </a:stretch>
        </p:blipFill>
        <p:spPr bwMode="auto">
          <a:xfrm>
            <a:off x="7092280" y="4221088"/>
            <a:ext cx="1656184" cy="1621009"/>
          </a:xfrm>
          <a:prstGeom prst="ellipse">
            <a:avLst/>
          </a:prstGeom>
          <a:noFill/>
        </p:spPr>
      </p:pic>
      <p:pic>
        <p:nvPicPr>
          <p:cNvPr id="1032" name="Picture 8" descr="C:\Users\stelios\Desktop\5.JPG"/>
          <p:cNvPicPr>
            <a:picLocks noChangeAspect="1" noChangeArrowheads="1"/>
          </p:cNvPicPr>
          <p:nvPr/>
        </p:nvPicPr>
        <p:blipFill>
          <a:blip r:embed="rId8" cstate="print"/>
          <a:srcRect/>
          <a:stretch>
            <a:fillRect/>
          </a:stretch>
        </p:blipFill>
        <p:spPr bwMode="auto">
          <a:xfrm>
            <a:off x="4788024" y="5085184"/>
            <a:ext cx="1800200" cy="1569249"/>
          </a:xfrm>
          <a:prstGeom prst="ellipse">
            <a:avLst/>
          </a:prstGeom>
          <a:noFill/>
        </p:spPr>
      </p:pic>
      <p:sp>
        <p:nvSpPr>
          <p:cNvPr id="14" name="Rectangle 13"/>
          <p:cNvSpPr/>
          <p:nvPr/>
        </p:nvSpPr>
        <p:spPr>
          <a:xfrm>
            <a:off x="2195736" y="1196752"/>
            <a:ext cx="4464496" cy="72008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Το  συμβόλαιο της τάξης μας !!!</a:t>
            </a:r>
            <a:endParaRPr lang="el-GR" sz="2400" dirty="0"/>
          </a:p>
        </p:txBody>
      </p:sp>
      <p:sp>
        <p:nvSpPr>
          <p:cNvPr id="11" name="Date Placeholder 10"/>
          <p:cNvSpPr>
            <a:spLocks noGrp="1"/>
          </p:cNvSpPr>
          <p:nvPr>
            <p:ph type="dt" sz="half" idx="10"/>
          </p:nvPr>
        </p:nvSpPr>
        <p:spPr/>
        <p:txBody>
          <a:bodyPr/>
          <a:lstStyle/>
          <a:p>
            <a:r>
              <a:rPr lang="el-GR" smtClean="0"/>
              <a:t>13/12/2021</a:t>
            </a:r>
            <a:endParaRPr lang="el-GR"/>
          </a:p>
        </p:txBody>
      </p:sp>
      <p:sp>
        <p:nvSpPr>
          <p:cNvPr id="13" name="Footer Placeholder 12"/>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split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0" y="0"/>
            <a:ext cx="9982200" cy="7572375"/>
          </a:xfrm>
          <a:prstGeom prst="rect">
            <a:avLst/>
          </a:prstGeom>
          <a:noFill/>
          <a:ln w="9525">
            <a:noFill/>
            <a:miter lim="800000"/>
            <a:headEnd/>
            <a:tailEnd/>
          </a:ln>
        </p:spPr>
      </p:pic>
      <p:sp>
        <p:nvSpPr>
          <p:cNvPr id="5" name="Rectangle 4"/>
          <p:cNvSpPr/>
          <p:nvPr/>
        </p:nvSpPr>
        <p:spPr>
          <a:xfrm>
            <a:off x="3995936" y="404664"/>
            <a:ext cx="1512168" cy="36004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accent2">
                    <a:lumMod val="75000"/>
                  </a:schemeClr>
                </a:solidFill>
              </a:rPr>
              <a:t>Υποενότητα</a:t>
            </a:r>
            <a:endParaRPr lang="el-GR" sz="2000" b="1" dirty="0">
              <a:solidFill>
                <a:schemeClr val="accent2">
                  <a:lumMod val="75000"/>
                </a:schemeClr>
              </a:solidFill>
            </a:endParaRPr>
          </a:p>
        </p:txBody>
      </p:sp>
      <p:sp>
        <p:nvSpPr>
          <p:cNvPr id="6" name="Rectangle 5"/>
          <p:cNvSpPr/>
          <p:nvPr/>
        </p:nvSpPr>
        <p:spPr>
          <a:xfrm>
            <a:off x="5436096" y="404664"/>
            <a:ext cx="1368152" cy="36004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solidFill>
                  <a:schemeClr val="accent2">
                    <a:lumMod val="75000"/>
                  </a:schemeClr>
                </a:solidFill>
              </a:rPr>
              <a:t>- Τίτλος</a:t>
            </a:r>
            <a:endParaRPr lang="el-GR" sz="2000" b="1" dirty="0">
              <a:solidFill>
                <a:schemeClr val="accent2">
                  <a:lumMod val="75000"/>
                </a:schemeClr>
              </a:solidFill>
            </a:endParaRPr>
          </a:p>
        </p:txBody>
      </p:sp>
      <p:sp>
        <p:nvSpPr>
          <p:cNvPr id="7" name="Date Placeholder 6"/>
          <p:cNvSpPr>
            <a:spLocks noGrp="1"/>
          </p:cNvSpPr>
          <p:nvPr>
            <p:ph type="dt" sz="half" idx="10"/>
          </p:nvPr>
        </p:nvSpPr>
        <p:spPr/>
        <p:txBody>
          <a:bodyPr/>
          <a:lstStyle/>
          <a:p>
            <a:r>
              <a:rPr lang="el-GR" smtClean="0"/>
              <a:t>13/12/2021</a:t>
            </a:r>
            <a:endParaRPr lang="el-GR"/>
          </a:p>
        </p:txBody>
      </p:sp>
      <p:sp>
        <p:nvSpPr>
          <p:cNvPr id="9" name="Footer Placeholder 8"/>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971600" y="1196752"/>
            <a:ext cx="7145809" cy="4844874"/>
          </a:xfrm>
          <a:prstGeom prst="rect">
            <a:avLst/>
          </a:prstGeom>
          <a:noFill/>
          <a:ln w="9525">
            <a:noFill/>
            <a:miter lim="800000"/>
            <a:headEnd/>
            <a:tailEnd/>
          </a:ln>
        </p:spPr>
      </p:pic>
      <p:sp>
        <p:nvSpPr>
          <p:cNvPr id="4" name="Rounded Rectangle 3"/>
          <p:cNvSpPr/>
          <p:nvPr/>
        </p:nvSpPr>
        <p:spPr>
          <a:xfrm>
            <a:off x="3203848" y="1844824"/>
            <a:ext cx="2880320" cy="1584176"/>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rgbClr val="00B050"/>
                </a:solidFill>
              </a:rPr>
              <a:t>Οι 5 « Διατροφο-ήρωές μας, στον πίνακα Αναφοράς της τάξης μας ! έτοιμοι να παρέμβουν όποτε χρειάζεται !!!</a:t>
            </a:r>
            <a:endParaRPr lang="el-GR" b="1" dirty="0">
              <a:solidFill>
                <a:srgbClr val="00B050"/>
              </a:solidFill>
            </a:endParaRPr>
          </a:p>
        </p:txBody>
      </p:sp>
      <p:sp>
        <p:nvSpPr>
          <p:cNvPr id="5" name="Date Placeholder 4"/>
          <p:cNvSpPr>
            <a:spLocks noGrp="1"/>
          </p:cNvSpPr>
          <p:nvPr>
            <p:ph type="dt" sz="half" idx="10"/>
          </p:nvPr>
        </p:nvSpPr>
        <p:spPr/>
        <p:txBody>
          <a:bodyPr/>
          <a:lstStyle/>
          <a:p>
            <a:r>
              <a:rPr lang="el-GR" smtClean="0"/>
              <a:t>13/12/2021</a:t>
            </a:r>
            <a:endParaRPr lang="el-GR"/>
          </a:p>
        </p:txBody>
      </p:sp>
      <p:sp>
        <p:nvSpPr>
          <p:cNvPr id="7" name="Footer Placeholder 6"/>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normAutofit/>
          </a:bodyPr>
          <a:lstStyle/>
          <a:p>
            <a:pPr algn="ctr">
              <a:buNone/>
            </a:pPr>
            <a:r>
              <a:rPr lang="el-GR" sz="2000" b="1" dirty="0" smtClean="0">
                <a:solidFill>
                  <a:schemeClr val="accent2">
                    <a:lumMod val="75000"/>
                  </a:schemeClr>
                </a:solidFill>
              </a:rPr>
              <a:t>3</a:t>
            </a:r>
            <a:r>
              <a:rPr lang="el-GR" sz="2000" b="1" baseline="30000" dirty="0" smtClean="0">
                <a:solidFill>
                  <a:schemeClr val="accent2">
                    <a:lumMod val="75000"/>
                  </a:schemeClr>
                </a:solidFill>
              </a:rPr>
              <a:t>η</a:t>
            </a:r>
            <a:r>
              <a:rPr lang="el-GR" sz="2000" b="1" dirty="0" smtClean="0">
                <a:solidFill>
                  <a:schemeClr val="accent2">
                    <a:lumMod val="75000"/>
                  </a:schemeClr>
                </a:solidFill>
              </a:rPr>
              <a:t> Υποενότητα – Τίτλος</a:t>
            </a:r>
          </a:p>
          <a:p>
            <a:pPr algn="ctr">
              <a:buNone/>
            </a:pPr>
            <a:r>
              <a:rPr lang="el-GR" sz="2000" b="1" u="sng" dirty="0" smtClean="0">
                <a:solidFill>
                  <a:schemeClr val="accent2">
                    <a:lumMod val="75000"/>
                  </a:schemeClr>
                </a:solidFill>
              </a:rPr>
              <a:t>« Υγιεινές - Ανθυγιεινές τροφές »</a:t>
            </a:r>
          </a:p>
          <a:p>
            <a:pPr algn="ctr">
              <a:buNone/>
            </a:pPr>
            <a:r>
              <a:rPr lang="el-GR" sz="1400" b="1" u="sng" dirty="0" smtClean="0">
                <a:solidFill>
                  <a:schemeClr val="accent2">
                    <a:lumMod val="75000"/>
                  </a:schemeClr>
                </a:solidFill>
              </a:rPr>
              <a:t>Στόχος</a:t>
            </a:r>
            <a:r>
              <a:rPr lang="en-US" sz="1400" b="1" u="sng" dirty="0" smtClean="0">
                <a:solidFill>
                  <a:schemeClr val="accent2">
                    <a:lumMod val="75000"/>
                  </a:schemeClr>
                </a:solidFill>
              </a:rPr>
              <a:t>:</a:t>
            </a:r>
            <a:r>
              <a:rPr lang="el-GR" sz="1400" b="1" u="sng" dirty="0" smtClean="0">
                <a:solidFill>
                  <a:schemeClr val="accent2">
                    <a:lumMod val="75000"/>
                  </a:schemeClr>
                </a:solidFill>
              </a:rPr>
              <a:t> </a:t>
            </a:r>
            <a:r>
              <a:rPr lang="el-GR" sz="1400" dirty="0" smtClean="0">
                <a:solidFill>
                  <a:schemeClr val="accent2">
                    <a:lumMod val="75000"/>
                  </a:schemeClr>
                </a:solidFill>
              </a:rPr>
              <a:t>Οι μαθητές καθίστανται ικανοί</a:t>
            </a:r>
          </a:p>
          <a:p>
            <a:pPr algn="ctr"/>
            <a:r>
              <a:rPr lang="el-GR" sz="1400" dirty="0" smtClean="0">
                <a:solidFill>
                  <a:schemeClr val="accent2">
                    <a:lumMod val="75000"/>
                  </a:schemeClr>
                </a:solidFill>
              </a:rPr>
              <a:t>να  μάθουν να διαχωρίζουν τις Υγιεινές από τις Ανθυγιεινές τροφές</a:t>
            </a:r>
          </a:p>
          <a:p>
            <a:pPr algn="ctr"/>
            <a:r>
              <a:rPr lang="el-GR" sz="1400" dirty="0" smtClean="0">
                <a:solidFill>
                  <a:schemeClr val="accent2">
                    <a:lumMod val="75000"/>
                  </a:schemeClr>
                </a:solidFill>
              </a:rPr>
              <a:t>να κατανοήσουν τα ωφέλη και την βλαπτικότητα αντίστοιχα των (υγιεινών – ανθυγιεινών) τροφών</a:t>
            </a:r>
          </a:p>
          <a:p>
            <a:pPr>
              <a:buNone/>
            </a:pPr>
            <a:endParaRPr lang="el-GR" sz="1400" dirty="0" smtClean="0">
              <a:solidFill>
                <a:schemeClr val="accent2">
                  <a:lumMod val="75000"/>
                </a:schemeClr>
              </a:solidFill>
            </a:endParaRPr>
          </a:p>
          <a:p>
            <a:pPr>
              <a:buNone/>
            </a:pPr>
            <a:r>
              <a:rPr lang="el-GR" sz="1400" dirty="0" smtClean="0">
                <a:solidFill>
                  <a:schemeClr val="accent2">
                    <a:lumMod val="75000"/>
                  </a:schemeClr>
                </a:solidFill>
              </a:rPr>
              <a:t>Αρχικά διαβάσαμε στα παιδιά το </a:t>
            </a:r>
            <a:r>
              <a:rPr lang="el-GR" sz="1400" b="1" dirty="0" smtClean="0">
                <a:solidFill>
                  <a:schemeClr val="accent2">
                    <a:lumMod val="75000"/>
                  </a:schemeClr>
                </a:solidFill>
              </a:rPr>
              <a:t>παραμύθι</a:t>
            </a:r>
            <a:r>
              <a:rPr lang="el-GR" sz="1400" dirty="0" smtClean="0">
                <a:solidFill>
                  <a:schemeClr val="accent2">
                    <a:lumMod val="75000"/>
                  </a:schemeClr>
                </a:solidFill>
              </a:rPr>
              <a:t> με τίτλο</a:t>
            </a:r>
            <a:r>
              <a:rPr lang="en-US" sz="1400" dirty="0" smtClean="0">
                <a:solidFill>
                  <a:schemeClr val="accent2">
                    <a:lumMod val="75000"/>
                  </a:schemeClr>
                </a:solidFill>
              </a:rPr>
              <a:t>: </a:t>
            </a:r>
            <a:r>
              <a:rPr lang="el-GR" sz="1400" u="sng" dirty="0" smtClean="0">
                <a:solidFill>
                  <a:schemeClr val="accent2">
                    <a:lumMod val="75000"/>
                  </a:schemeClr>
                </a:solidFill>
              </a:rPr>
              <a:t>« Η κυρά Διατροφή, πρώτη στη μαγειρική ! », </a:t>
            </a:r>
            <a:r>
              <a:rPr lang="el-GR" sz="1400" dirty="0" smtClean="0">
                <a:solidFill>
                  <a:schemeClr val="accent2">
                    <a:lumMod val="75000"/>
                  </a:schemeClr>
                </a:solidFill>
              </a:rPr>
              <a:t>από το</a:t>
            </a:r>
          </a:p>
          <a:p>
            <a:pPr>
              <a:buNone/>
            </a:pPr>
            <a:r>
              <a:rPr lang="el-GR" sz="1400" dirty="0" smtClean="0">
                <a:solidFill>
                  <a:schemeClr val="accent2">
                    <a:lumMod val="75000"/>
                  </a:schemeClr>
                </a:solidFill>
              </a:rPr>
              <a:t>οποίο  μαθαίνουμε κάποιες πληροφορίες ,σχετικά με την σημαντικότητα ξεχωριστά κάθε τροφής. Αφού πρώ-</a:t>
            </a:r>
          </a:p>
          <a:p>
            <a:pPr>
              <a:buNone/>
            </a:pPr>
            <a:r>
              <a:rPr lang="el-GR" sz="1400" dirty="0" smtClean="0">
                <a:solidFill>
                  <a:schemeClr val="accent2">
                    <a:lumMod val="75000"/>
                  </a:schemeClr>
                </a:solidFill>
              </a:rPr>
              <a:t>τα κάναμε κάποιες ερωτήσεις στα νήπια, για να δούμε τί έχουν κατανοήσει, έπειτα τους ζητήσαμε να ζωγρα-</a:t>
            </a:r>
          </a:p>
          <a:p>
            <a:pPr>
              <a:buNone/>
            </a:pPr>
            <a:r>
              <a:rPr lang="el-GR" sz="1400" dirty="0" smtClean="0">
                <a:solidFill>
                  <a:schemeClr val="accent2">
                    <a:lumMod val="75000"/>
                  </a:schemeClr>
                </a:solidFill>
              </a:rPr>
              <a:t>φίσουν ό,τι τους έκανε περισσότερο εντύπωση από αυτό. </a:t>
            </a:r>
          </a:p>
          <a:p>
            <a:endParaRPr lang="el-GR" sz="1400" dirty="0" smtClean="0">
              <a:solidFill>
                <a:schemeClr val="accent2">
                  <a:lumMod val="75000"/>
                </a:schemeClr>
              </a:solidFill>
            </a:endParaRPr>
          </a:p>
          <a:p>
            <a:pPr>
              <a:buFont typeface="Wingdings" pitchFamily="2" charset="2"/>
              <a:buChar char="§"/>
            </a:pPr>
            <a:endParaRPr lang="el-GR" sz="1400" b="1" u="sng" dirty="0" smtClean="0">
              <a:solidFill>
                <a:schemeClr val="accent2">
                  <a:lumMod val="75000"/>
                </a:schemeClr>
              </a:solidFill>
            </a:endParaRPr>
          </a:p>
          <a:p>
            <a:pPr algn="ctr">
              <a:buNone/>
            </a:pPr>
            <a:endParaRPr lang="el-GR" sz="2000" dirty="0"/>
          </a:p>
        </p:txBody>
      </p:sp>
      <p:pic>
        <p:nvPicPr>
          <p:cNvPr id="3074" name="Picture 2" descr="C:\Users\stelios\Desktop\1.jpg"/>
          <p:cNvPicPr>
            <a:picLocks noChangeAspect="1" noChangeArrowheads="1"/>
          </p:cNvPicPr>
          <p:nvPr/>
        </p:nvPicPr>
        <p:blipFill>
          <a:blip r:embed="rId2" cstate="print">
            <a:lum contrast="20000"/>
          </a:blip>
          <a:srcRect/>
          <a:stretch>
            <a:fillRect/>
          </a:stretch>
        </p:blipFill>
        <p:spPr bwMode="auto">
          <a:xfrm>
            <a:off x="539552" y="3140968"/>
            <a:ext cx="2016224" cy="2687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5" name="Picture 3" descr="C:\Users\stelios\Desktop\2.jpg"/>
          <p:cNvPicPr>
            <a:picLocks noChangeAspect="1" noChangeArrowheads="1"/>
          </p:cNvPicPr>
          <p:nvPr/>
        </p:nvPicPr>
        <p:blipFill>
          <a:blip r:embed="rId3" cstate="print">
            <a:lum contrast="20000"/>
          </a:blip>
          <a:srcRect/>
          <a:stretch>
            <a:fillRect/>
          </a:stretch>
        </p:blipFill>
        <p:spPr bwMode="auto">
          <a:xfrm>
            <a:off x="2771800" y="3140968"/>
            <a:ext cx="1944216" cy="25922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7" name="Picture 5" descr="C:\Users\stelios\Desktop\31.JPG"/>
          <p:cNvPicPr>
            <a:picLocks noChangeAspect="1" noChangeArrowheads="1"/>
          </p:cNvPicPr>
          <p:nvPr/>
        </p:nvPicPr>
        <p:blipFill>
          <a:blip r:embed="rId4" cstate="print">
            <a:lum contrast="20000"/>
          </a:blip>
          <a:srcRect/>
          <a:stretch>
            <a:fillRect/>
          </a:stretch>
        </p:blipFill>
        <p:spPr bwMode="auto">
          <a:xfrm>
            <a:off x="4788024" y="3140968"/>
            <a:ext cx="1944216" cy="25202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8" name="Picture 6" descr="C:\Users\stelios\Desktop\4.JPG"/>
          <p:cNvPicPr>
            <a:picLocks noChangeAspect="1" noChangeArrowheads="1"/>
          </p:cNvPicPr>
          <p:nvPr/>
        </p:nvPicPr>
        <p:blipFill>
          <a:blip r:embed="rId5" cstate="print">
            <a:lum contrast="20000"/>
          </a:blip>
          <a:srcRect/>
          <a:stretch>
            <a:fillRect/>
          </a:stretch>
        </p:blipFill>
        <p:spPr bwMode="auto">
          <a:xfrm>
            <a:off x="6876256" y="3140968"/>
            <a:ext cx="1800200" cy="24828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Date Placeholder 6"/>
          <p:cNvSpPr>
            <a:spLocks noGrp="1"/>
          </p:cNvSpPr>
          <p:nvPr>
            <p:ph type="dt" sz="half" idx="10"/>
          </p:nvPr>
        </p:nvSpPr>
        <p:spPr/>
        <p:txBody>
          <a:bodyPr/>
          <a:lstStyle/>
          <a:p>
            <a:r>
              <a:rPr lang="el-GR" smtClean="0"/>
              <a:t>13/12/2021</a:t>
            </a:r>
            <a:endParaRPr lang="el-GR"/>
          </a:p>
        </p:txBody>
      </p:sp>
      <p:sp>
        <p:nvSpPr>
          <p:cNvPr id="9" name="Footer Placeholder 8"/>
          <p:cNvSpPr>
            <a:spLocks noGrp="1"/>
          </p:cNvSpPr>
          <p:nvPr>
            <p:ph type="ftr" sz="quarter" idx="11"/>
          </p:nvPr>
        </p:nvSpPr>
        <p:spPr/>
        <p:txBody>
          <a:bodyPr/>
          <a:lstStyle/>
          <a:p>
            <a:r>
              <a:rPr lang="el-GR" smtClean="0"/>
              <a:t>1 - 22</a:t>
            </a:r>
            <a:endParaRPr lang="el-GR"/>
          </a:p>
        </p:txBody>
      </p:sp>
    </p:spTree>
  </p:cSld>
  <p:clrMapOvr>
    <a:masterClrMapping/>
  </p:clrMapOvr>
  <p:transition spd="slow" advClick="0" advTm="5000">
    <p:strips dir="l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1027</TotalTime>
  <Words>1168</Words>
  <Application>Microsoft Office PowerPoint</Application>
  <PresentationFormat>On-screen Show (4:3)</PresentationFormat>
  <Paragraphs>184</Paragraphs>
  <Slides>22</Slides>
  <Notes>2</Notes>
  <HiddenSlides>0</HiddenSlides>
  <MMClips>4</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stelios</dc:creator>
  <cp:lastModifiedBy>stelios</cp:lastModifiedBy>
  <cp:revision>212</cp:revision>
  <dcterms:created xsi:type="dcterms:W3CDTF">2021-10-23T05:23:36Z</dcterms:created>
  <dcterms:modified xsi:type="dcterms:W3CDTF">2021-12-13T18:19:22Z</dcterms:modified>
</cp:coreProperties>
</file>